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12192000"/>
  <p:notesSz cx="6858000" cy="9144000"/>
  <p:embeddedFontLst>
    <p:embeddedFont>
      <p:font typeface="Montserrat"/>
      <p:bold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i1MuvIIZQgbr3f20zouWt1DjM3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Montserrat-boldItalic.fntdata"/><Relationship Id="rId12" Type="http://schemas.openxmlformats.org/officeDocument/2006/relationships/slide" Target="slides/slide8.xml"/><Relationship Id="rId56" Type="http://schemas.openxmlformats.org/officeDocument/2006/relationships/font" Target="fonts/Montserrat-bold.fntdata"/><Relationship Id="rId15" Type="http://schemas.openxmlformats.org/officeDocument/2006/relationships/slide" Target="slides/slide11.xml"/><Relationship Id="rId14" Type="http://schemas.openxmlformats.org/officeDocument/2006/relationships/slide" Target="slides/slide10.xml"/><Relationship Id="rId58"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11" name="Shape 11"/>
        <p:cNvGrpSpPr/>
        <p:nvPr/>
      </p:nvGrpSpPr>
      <p:grpSpPr>
        <a:xfrm>
          <a:off x="0" y="0"/>
          <a:ext cx="0" cy="0"/>
          <a:chOff x="0" y="0"/>
          <a:chExt cx="0" cy="0"/>
        </a:xfrm>
      </p:grpSpPr>
      <p:sp>
        <p:nvSpPr>
          <p:cNvPr id="12" name="Google Shape;1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Dikey Metin" type="vertTx">
  <p:cSld name="VERTICAL_TEXT">
    <p:spTree>
      <p:nvGrpSpPr>
        <p:cNvPr id="68" name="Shape 68"/>
        <p:cNvGrpSpPr/>
        <p:nvPr/>
      </p:nvGrpSpPr>
      <p:grpSpPr>
        <a:xfrm>
          <a:off x="0" y="0"/>
          <a:ext cx="0" cy="0"/>
          <a:chOff x="0" y="0"/>
          <a:chExt cx="0" cy="0"/>
        </a:xfrm>
      </p:grpSpPr>
      <p:sp>
        <p:nvSpPr>
          <p:cNvPr id="69" name="Google Shape;69;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74" name="Shape 74"/>
        <p:cNvGrpSpPr/>
        <p:nvPr/>
      </p:nvGrpSpPr>
      <p:grpSpPr>
        <a:xfrm>
          <a:off x="0" y="0"/>
          <a:ext cx="0" cy="0"/>
          <a:chOff x="0" y="0"/>
          <a:chExt cx="0" cy="0"/>
        </a:xfrm>
      </p:grpSpPr>
      <p:sp>
        <p:nvSpPr>
          <p:cNvPr id="75" name="Google Shape;75;p6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15" name="Shape 15"/>
        <p:cNvGrpSpPr/>
        <p:nvPr/>
      </p:nvGrpSpPr>
      <p:grpSpPr>
        <a:xfrm>
          <a:off x="0" y="0"/>
          <a:ext cx="0" cy="0"/>
          <a:chOff x="0" y="0"/>
          <a:chExt cx="0" cy="0"/>
        </a:xfrm>
      </p:grpSpPr>
      <p:sp>
        <p:nvSpPr>
          <p:cNvPr id="16" name="Google Shape;16;p5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1" name="Shape 21"/>
        <p:cNvGrpSpPr/>
        <p:nvPr/>
      </p:nvGrpSpPr>
      <p:grpSpPr>
        <a:xfrm>
          <a:off x="0" y="0"/>
          <a:ext cx="0" cy="0"/>
          <a:chOff x="0" y="0"/>
          <a:chExt cx="0" cy="0"/>
        </a:xfrm>
      </p:grpSpPr>
      <p:sp>
        <p:nvSpPr>
          <p:cNvPr id="22" name="Google Shape;22;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 Bilgisi" type="secHead">
  <p:cSld name="SECTION_HEADER">
    <p:spTree>
      <p:nvGrpSpPr>
        <p:cNvPr id="27" name="Shape 27"/>
        <p:cNvGrpSpPr/>
        <p:nvPr/>
      </p:nvGrpSpPr>
      <p:grpSpPr>
        <a:xfrm>
          <a:off x="0" y="0"/>
          <a:ext cx="0" cy="0"/>
          <a:chOff x="0" y="0"/>
          <a:chExt cx="0" cy="0"/>
        </a:xfrm>
      </p:grpSpPr>
      <p:sp>
        <p:nvSpPr>
          <p:cNvPr id="28" name="Google Shape;28;p5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3" name="Shape 33"/>
        <p:cNvGrpSpPr/>
        <p:nvPr/>
      </p:nvGrpSpPr>
      <p:grpSpPr>
        <a:xfrm>
          <a:off x="0" y="0"/>
          <a:ext cx="0" cy="0"/>
          <a:chOff x="0" y="0"/>
          <a:chExt cx="0" cy="0"/>
        </a:xfrm>
      </p:grpSpPr>
      <p:sp>
        <p:nvSpPr>
          <p:cNvPr id="34" name="Google Shape;34;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5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5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5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9" name="Shape 49"/>
        <p:cNvGrpSpPr/>
        <p:nvPr/>
      </p:nvGrpSpPr>
      <p:grpSpPr>
        <a:xfrm>
          <a:off x="0" y="0"/>
          <a:ext cx="0" cy="0"/>
          <a:chOff x="0" y="0"/>
          <a:chExt cx="0" cy="0"/>
        </a:xfrm>
      </p:grpSpPr>
      <p:sp>
        <p:nvSpPr>
          <p:cNvPr id="50" name="Google Shape;50;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4" name="Shape 54"/>
        <p:cNvGrpSpPr/>
        <p:nvPr/>
      </p:nvGrpSpPr>
      <p:grpSpPr>
        <a:xfrm>
          <a:off x="0" y="0"/>
          <a:ext cx="0" cy="0"/>
          <a:chOff x="0" y="0"/>
          <a:chExt cx="0" cy="0"/>
        </a:xfrm>
      </p:grpSpPr>
      <p:sp>
        <p:nvSpPr>
          <p:cNvPr id="55" name="Google Shape;55;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6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61" name="Shape 61"/>
        <p:cNvGrpSpPr/>
        <p:nvPr/>
      </p:nvGrpSpPr>
      <p:grpSpPr>
        <a:xfrm>
          <a:off x="0" y="0"/>
          <a:ext cx="0" cy="0"/>
          <a:chOff x="0" y="0"/>
          <a:chExt cx="0" cy="0"/>
        </a:xfrm>
      </p:grpSpPr>
      <p:sp>
        <p:nvSpPr>
          <p:cNvPr id="62" name="Google Shape;62;p6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1"/>
          <p:cNvSpPr/>
          <p:nvPr>
            <p:ph idx="2" type="pic"/>
          </p:nvPr>
        </p:nvSpPr>
        <p:spPr>
          <a:xfrm>
            <a:off x="5183188" y="987425"/>
            <a:ext cx="6172200" cy="4873625"/>
          </a:xfrm>
          <a:prstGeom prst="rect">
            <a:avLst/>
          </a:prstGeom>
          <a:noFill/>
          <a:ln>
            <a:noFill/>
          </a:ln>
        </p:spPr>
      </p:sp>
      <p:sp>
        <p:nvSpPr>
          <p:cNvPr id="64" name="Google Shape;64;p6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25.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25.png"/><Relationship Id="rId5"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5.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4842546" y="3194163"/>
            <a:ext cx="6777189" cy="526014"/>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235309" y="-166955"/>
            <a:ext cx="3671401" cy="7185076"/>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
          <p:cNvPicPr preferRelativeResize="0"/>
          <p:nvPr/>
        </p:nvPicPr>
        <p:blipFill rotWithShape="1">
          <a:blip r:embed="rId3">
            <a:alphaModFix/>
          </a:blip>
          <a:srcRect b="0" l="0" r="0" t="0"/>
          <a:stretch/>
        </p:blipFill>
        <p:spPr>
          <a:xfrm>
            <a:off x="-912710" y="997249"/>
            <a:ext cx="8948814" cy="5033708"/>
          </a:xfrm>
          <a:prstGeom prst="rect">
            <a:avLst/>
          </a:prstGeom>
          <a:noFill/>
          <a:ln>
            <a:noFill/>
          </a:ln>
        </p:spPr>
      </p:pic>
      <p:sp>
        <p:nvSpPr>
          <p:cNvPr id="87" name="Google Shape;87;p1"/>
          <p:cNvSpPr/>
          <p:nvPr/>
        </p:nvSpPr>
        <p:spPr>
          <a:xfrm>
            <a:off x="4842546" y="2503513"/>
            <a:ext cx="6777189" cy="526014"/>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txBox="1"/>
          <p:nvPr/>
        </p:nvSpPr>
        <p:spPr>
          <a:xfrm>
            <a:off x="4842556" y="2602665"/>
            <a:ext cx="6929700" cy="1117500"/>
          </a:xfrm>
          <a:prstGeom prst="rect">
            <a:avLst/>
          </a:prstGeom>
          <a:noFill/>
          <a:ln>
            <a:noFill/>
          </a:ln>
        </p:spPr>
        <p:txBody>
          <a:bodyPr anchorCtr="0" anchor="t" bIns="0" lIns="0" spcFirstLastPara="1" rIns="0" wrap="square" tIns="0">
            <a:spAutoFit/>
          </a:bodyPr>
          <a:lstStyle/>
          <a:p>
            <a:pPr indent="0" lvl="0" marL="0" marR="0" rtl="0" algn="l">
              <a:lnSpc>
                <a:spcPct val="303388"/>
              </a:lnSpc>
              <a:spcBef>
                <a:spcPts val="0"/>
              </a:spcBef>
              <a:spcAft>
                <a:spcPts val="0"/>
              </a:spcAft>
              <a:buNone/>
            </a:pPr>
            <a:r>
              <a:rPr b="1" i="0" lang="en-US" sz="1800" u="none" cap="none" strike="noStrike">
                <a:solidFill>
                  <a:schemeClr val="lt1"/>
                </a:solidFill>
                <a:latin typeface="Montserrat"/>
                <a:ea typeface="Montserrat"/>
                <a:cs typeface="Montserrat"/>
                <a:sym typeface="Montserrat"/>
              </a:rPr>
              <a:t>SQL SERVER 2022 Yükleme</a:t>
            </a:r>
            <a:endParaRPr b="1" i="0" sz="1800" u="none" cap="none" strike="noStrike">
              <a:solidFill>
                <a:schemeClr val="lt1"/>
              </a:solidFill>
              <a:latin typeface="Montserrat"/>
              <a:ea typeface="Montserrat"/>
              <a:cs typeface="Montserrat"/>
              <a:sym typeface="Montserrat"/>
            </a:endParaRPr>
          </a:p>
          <a:p>
            <a:pPr indent="0" lvl="0" marL="0" marR="0" rtl="0" algn="l">
              <a:lnSpc>
                <a:spcPct val="303388"/>
              </a:lnSpc>
              <a:spcBef>
                <a:spcPts val="0"/>
              </a:spcBef>
              <a:spcAft>
                <a:spcPts val="0"/>
              </a:spcAft>
              <a:buNone/>
            </a:pPr>
            <a:r>
              <a:rPr b="1" i="0" lang="en-US" sz="1800" u="none" cap="none" strike="noStrike">
                <a:solidFill>
                  <a:schemeClr val="lt1"/>
                </a:solidFill>
                <a:latin typeface="Montserrat"/>
                <a:ea typeface="Montserrat"/>
                <a:cs typeface="Montserrat"/>
                <a:sym typeface="Montserrat"/>
              </a:rPr>
              <a:t>SQL SERVER MANAGEMENT STUDIO ( SSMS ) Kurulumu</a:t>
            </a:r>
            <a:endParaRPr b="1" i="0" sz="1800" u="none" cap="none" strike="noStrike">
              <a:solidFill>
                <a:schemeClr val="lt1"/>
              </a:solidFill>
              <a:latin typeface="Montserrat"/>
              <a:ea typeface="Montserrat"/>
              <a:cs typeface="Montserrat"/>
              <a:sym typeface="Montserrat"/>
            </a:endParaRPr>
          </a:p>
        </p:txBody>
      </p:sp>
      <p:pic>
        <p:nvPicPr>
          <p:cNvPr id="89" name="Google Shape;89;p1"/>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90" name="Google Shape;90;p1"/>
          <p:cNvSpPr/>
          <p:nvPr/>
        </p:nvSpPr>
        <p:spPr>
          <a:xfrm>
            <a:off x="4842546" y="3884813"/>
            <a:ext cx="6777189" cy="526014"/>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txBox="1"/>
          <p:nvPr/>
        </p:nvSpPr>
        <p:spPr>
          <a:xfrm>
            <a:off x="4908405" y="4001754"/>
            <a:ext cx="6929700" cy="277200"/>
          </a:xfrm>
          <a:prstGeom prst="rect">
            <a:avLst/>
          </a:prstGeom>
          <a:noFill/>
          <a:ln>
            <a:noFill/>
          </a:ln>
        </p:spPr>
        <p:txBody>
          <a:bodyPr anchorCtr="0" anchor="t" bIns="0" lIns="0" spcFirstLastPara="1" rIns="0" wrap="square" tIns="0">
            <a:spAutoFit/>
          </a:bodyPr>
          <a:lstStyle/>
          <a:p>
            <a:pPr indent="0" lvl="0" marL="0" marR="0" rtl="0" algn="l">
              <a:lnSpc>
                <a:spcPct val="303388"/>
              </a:lnSpc>
              <a:spcBef>
                <a:spcPts val="0"/>
              </a:spcBef>
              <a:spcAft>
                <a:spcPts val="0"/>
              </a:spcAft>
              <a:buNone/>
            </a:pPr>
            <a:r>
              <a:rPr b="1" i="0" lang="en-US" sz="1800" u="none" cap="none" strike="noStrike">
                <a:solidFill>
                  <a:schemeClr val="lt1"/>
                </a:solidFill>
                <a:latin typeface="Montserrat"/>
                <a:ea typeface="Montserrat"/>
                <a:cs typeface="Montserrat"/>
                <a:sym typeface="Montserrat"/>
              </a:rPr>
              <a:t>BAĞLANTI</a:t>
            </a:r>
            <a:endParaRPr/>
          </a:p>
        </p:txBody>
      </p:sp>
      <p:sp>
        <p:nvSpPr>
          <p:cNvPr id="92" name="Google Shape;92;p1"/>
          <p:cNvSpPr/>
          <p:nvPr/>
        </p:nvSpPr>
        <p:spPr>
          <a:xfrm>
            <a:off x="4842546" y="4575464"/>
            <a:ext cx="6777189" cy="526014"/>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
          <p:cNvSpPr txBox="1"/>
          <p:nvPr/>
        </p:nvSpPr>
        <p:spPr>
          <a:xfrm>
            <a:off x="4908411" y="4745519"/>
            <a:ext cx="6929700" cy="1117500"/>
          </a:xfrm>
          <a:prstGeom prst="rect">
            <a:avLst/>
          </a:prstGeom>
          <a:noFill/>
          <a:ln>
            <a:noFill/>
          </a:ln>
        </p:spPr>
        <p:txBody>
          <a:bodyPr anchorCtr="0" anchor="t" bIns="0" lIns="0" spcFirstLastPara="1" rIns="0" wrap="square" tIns="0">
            <a:spAutoFit/>
          </a:bodyPr>
          <a:lstStyle/>
          <a:p>
            <a:pPr indent="0" lvl="0" marL="0" marR="0" rtl="0" algn="l">
              <a:lnSpc>
                <a:spcPct val="303388"/>
              </a:lnSpc>
              <a:spcBef>
                <a:spcPts val="0"/>
              </a:spcBef>
              <a:spcAft>
                <a:spcPts val="0"/>
              </a:spcAft>
              <a:buNone/>
            </a:pPr>
            <a:r>
              <a:rPr b="1" i="0" lang="en-US" sz="1800" u="none" cap="none" strike="noStrike">
                <a:solidFill>
                  <a:schemeClr val="lt1"/>
                </a:solidFill>
                <a:latin typeface="Montserrat"/>
                <a:ea typeface="Montserrat"/>
                <a:cs typeface="Montserrat"/>
                <a:sym typeface="Montserrat"/>
              </a:rPr>
              <a:t>ADVENTUREWORKS 2019 ÖRNEK VERİ TABANI YÜKLEMESİ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69" name="Shape 169"/>
        <p:cNvGrpSpPr/>
        <p:nvPr/>
      </p:nvGrpSpPr>
      <p:grpSpPr>
        <a:xfrm>
          <a:off x="0" y="0"/>
          <a:ext cx="0" cy="0"/>
          <a:chOff x="0" y="0"/>
          <a:chExt cx="0" cy="0"/>
        </a:xfrm>
      </p:grpSpPr>
      <p:pic>
        <p:nvPicPr>
          <p:cNvPr id="170" name="Google Shape;170;p10"/>
          <p:cNvPicPr preferRelativeResize="0"/>
          <p:nvPr/>
        </p:nvPicPr>
        <p:blipFill rotWithShape="1">
          <a:blip r:embed="rId3">
            <a:alphaModFix/>
          </a:blip>
          <a:srcRect b="0" l="0" r="0" t="0"/>
          <a:stretch/>
        </p:blipFill>
        <p:spPr>
          <a:xfrm>
            <a:off x="2698790" y="1177754"/>
            <a:ext cx="6794419" cy="5476203"/>
          </a:xfrm>
          <a:prstGeom prst="rect">
            <a:avLst/>
          </a:prstGeom>
          <a:noFill/>
          <a:ln>
            <a:noFill/>
          </a:ln>
        </p:spPr>
      </p:pic>
      <p:pic>
        <p:nvPicPr>
          <p:cNvPr id="171" name="Google Shape;171;p10"/>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172" name="Google Shape;172;p10"/>
          <p:cNvSpPr txBox="1"/>
          <p:nvPr/>
        </p:nvSpPr>
        <p:spPr>
          <a:xfrm>
            <a:off x="0" y="0"/>
            <a:ext cx="121920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SQL SERVER MANAGEMENT STUDIO ( SSMS ) Kurulumu</a:t>
            </a:r>
            <a:endParaRPr b="1" i="0" sz="3200" u="none" cap="none" strike="noStrike">
              <a:solidFill>
                <a:schemeClr val="lt1"/>
              </a:solidFill>
              <a:latin typeface="Calibri"/>
              <a:ea typeface="Calibri"/>
              <a:cs typeface="Calibri"/>
              <a:sym typeface="Calibri"/>
            </a:endParaRPr>
          </a:p>
        </p:txBody>
      </p:sp>
      <p:sp>
        <p:nvSpPr>
          <p:cNvPr id="173" name="Google Shape;173;p10"/>
          <p:cNvSpPr txBox="1"/>
          <p:nvPr/>
        </p:nvSpPr>
        <p:spPr>
          <a:xfrm>
            <a:off x="-144956" y="761226"/>
            <a:ext cx="12192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Calibri"/>
                <a:ea typeface="Calibri"/>
                <a:cs typeface="Calibri"/>
                <a:sym typeface="Calibri"/>
              </a:rPr>
              <a:t>1.ADIM : SQL Server 2022 yüklememizi bitirdik,şimdi de “SSMS” yi yani arayüzümüzü yükleyeceğiz.</a:t>
            </a:r>
            <a:endParaRPr/>
          </a:p>
        </p:txBody>
      </p:sp>
      <p:sp>
        <p:nvSpPr>
          <p:cNvPr id="174" name="Google Shape;174;p10"/>
          <p:cNvSpPr/>
          <p:nvPr/>
        </p:nvSpPr>
        <p:spPr>
          <a:xfrm>
            <a:off x="7014094" y="6125980"/>
            <a:ext cx="1249680" cy="426924"/>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78" name="Shape 178"/>
        <p:cNvGrpSpPr/>
        <p:nvPr/>
      </p:nvGrpSpPr>
      <p:grpSpPr>
        <a:xfrm>
          <a:off x="0" y="0"/>
          <a:ext cx="0" cy="0"/>
          <a:chOff x="0" y="0"/>
          <a:chExt cx="0" cy="0"/>
        </a:xfrm>
      </p:grpSpPr>
      <p:pic>
        <p:nvPicPr>
          <p:cNvPr id="179" name="Google Shape;179;p11"/>
          <p:cNvPicPr preferRelativeResize="0"/>
          <p:nvPr/>
        </p:nvPicPr>
        <p:blipFill rotWithShape="1">
          <a:blip r:embed="rId3">
            <a:alphaModFix/>
          </a:blip>
          <a:srcRect b="0" l="0" r="0" t="0"/>
          <a:stretch/>
        </p:blipFill>
        <p:spPr>
          <a:xfrm>
            <a:off x="1645920" y="2112605"/>
            <a:ext cx="8630854" cy="3486637"/>
          </a:xfrm>
          <a:prstGeom prst="rect">
            <a:avLst/>
          </a:prstGeom>
          <a:noFill/>
          <a:ln>
            <a:noFill/>
          </a:ln>
        </p:spPr>
      </p:pic>
      <p:pic>
        <p:nvPicPr>
          <p:cNvPr id="180" name="Google Shape;180;p11"/>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181" name="Google Shape;181;p11"/>
          <p:cNvSpPr txBox="1"/>
          <p:nvPr/>
        </p:nvSpPr>
        <p:spPr>
          <a:xfrm>
            <a:off x="0" y="0"/>
            <a:ext cx="121920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SQL SERVER MANAGEMENT STUDIO ( SSMS ) Kurulumu</a:t>
            </a:r>
            <a:endParaRPr b="1" i="0" sz="3200" u="none" cap="none" strike="noStrike">
              <a:solidFill>
                <a:schemeClr val="lt1"/>
              </a:solidFill>
              <a:latin typeface="Calibri"/>
              <a:ea typeface="Calibri"/>
              <a:cs typeface="Calibri"/>
              <a:sym typeface="Calibri"/>
            </a:endParaRPr>
          </a:p>
        </p:txBody>
      </p:sp>
      <p:sp>
        <p:nvSpPr>
          <p:cNvPr id="182" name="Google Shape;182;p11"/>
          <p:cNvSpPr txBox="1"/>
          <p:nvPr/>
        </p:nvSpPr>
        <p:spPr>
          <a:xfrm>
            <a:off x="-144956" y="761226"/>
            <a:ext cx="121920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Calibri"/>
                <a:ea typeface="Calibri"/>
                <a:cs typeface="Calibri"/>
                <a:sym typeface="Calibri"/>
              </a:rPr>
              <a:t>2.ADIM : Açılan sayfada kırmzı kutucuğun içindeki alana tıklayalım. Sizin karşınıza farklı bir version çıkarsa sorun değil,farklı bir version çıkarsa onu yükleyebilirsiniz.</a:t>
            </a:r>
            <a:endParaRPr/>
          </a:p>
        </p:txBody>
      </p:sp>
      <p:sp>
        <p:nvSpPr>
          <p:cNvPr id="183" name="Google Shape;183;p11"/>
          <p:cNvSpPr/>
          <p:nvPr/>
        </p:nvSpPr>
        <p:spPr>
          <a:xfrm>
            <a:off x="1710575" y="2802525"/>
            <a:ext cx="6827520" cy="564084"/>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87" name="Shape 187"/>
        <p:cNvGrpSpPr/>
        <p:nvPr/>
      </p:nvGrpSpPr>
      <p:grpSpPr>
        <a:xfrm>
          <a:off x="0" y="0"/>
          <a:ext cx="0" cy="0"/>
          <a:chOff x="0" y="0"/>
          <a:chExt cx="0" cy="0"/>
        </a:xfrm>
      </p:grpSpPr>
      <p:pic>
        <p:nvPicPr>
          <p:cNvPr id="188" name="Google Shape;188;p12"/>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189" name="Google Shape;189;p12"/>
          <p:cNvSpPr txBox="1"/>
          <p:nvPr/>
        </p:nvSpPr>
        <p:spPr>
          <a:xfrm>
            <a:off x="0" y="0"/>
            <a:ext cx="121920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SQL SERVER MANAGEMENT STUDIO ( SSMS ) Kurulumu</a:t>
            </a:r>
            <a:endParaRPr b="1" i="0" sz="3200" u="none" cap="none" strike="noStrike">
              <a:solidFill>
                <a:schemeClr val="lt1"/>
              </a:solidFill>
              <a:latin typeface="Calibri"/>
              <a:ea typeface="Calibri"/>
              <a:cs typeface="Calibri"/>
              <a:sym typeface="Calibri"/>
            </a:endParaRPr>
          </a:p>
        </p:txBody>
      </p:sp>
      <p:sp>
        <p:nvSpPr>
          <p:cNvPr id="190" name="Google Shape;190;p12"/>
          <p:cNvSpPr txBox="1"/>
          <p:nvPr/>
        </p:nvSpPr>
        <p:spPr>
          <a:xfrm>
            <a:off x="-144956" y="761226"/>
            <a:ext cx="12192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Calibri"/>
                <a:ea typeface="Calibri"/>
                <a:cs typeface="Calibri"/>
                <a:sym typeface="Calibri"/>
              </a:rPr>
              <a:t>3.ADIM :Setup dosyamızın üzerine tıklayalım.</a:t>
            </a:r>
            <a:endParaRPr/>
          </a:p>
        </p:txBody>
      </p:sp>
      <p:sp>
        <p:nvSpPr>
          <p:cNvPr id="191" name="Google Shape;191;p12"/>
          <p:cNvSpPr/>
          <p:nvPr/>
        </p:nvSpPr>
        <p:spPr>
          <a:xfrm>
            <a:off x="4234004" y="3062537"/>
            <a:ext cx="3434080" cy="83859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2" name="Google Shape;192;p12"/>
          <p:cNvPicPr preferRelativeResize="0"/>
          <p:nvPr/>
        </p:nvPicPr>
        <p:blipFill rotWithShape="1">
          <a:blip r:embed="rId4">
            <a:alphaModFix/>
          </a:blip>
          <a:srcRect b="0" l="0" r="0" t="0"/>
          <a:stretch/>
        </p:blipFill>
        <p:spPr>
          <a:xfrm>
            <a:off x="4502579" y="3203635"/>
            <a:ext cx="2884662" cy="4507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96" name="Shape 196"/>
        <p:cNvGrpSpPr/>
        <p:nvPr/>
      </p:nvGrpSpPr>
      <p:grpSpPr>
        <a:xfrm>
          <a:off x="0" y="0"/>
          <a:ext cx="0" cy="0"/>
          <a:chOff x="0" y="0"/>
          <a:chExt cx="0" cy="0"/>
        </a:xfrm>
      </p:grpSpPr>
      <p:pic>
        <p:nvPicPr>
          <p:cNvPr id="197" name="Google Shape;197;p13"/>
          <p:cNvPicPr preferRelativeResize="0"/>
          <p:nvPr/>
        </p:nvPicPr>
        <p:blipFill rotWithShape="1">
          <a:blip r:embed="rId3">
            <a:alphaModFix/>
          </a:blip>
          <a:srcRect b="0" l="0" r="0" t="0"/>
          <a:stretch/>
        </p:blipFill>
        <p:spPr>
          <a:xfrm>
            <a:off x="3020290" y="1471290"/>
            <a:ext cx="5856821" cy="4996167"/>
          </a:xfrm>
          <a:prstGeom prst="rect">
            <a:avLst/>
          </a:prstGeom>
          <a:noFill/>
          <a:ln>
            <a:noFill/>
          </a:ln>
        </p:spPr>
      </p:pic>
      <p:pic>
        <p:nvPicPr>
          <p:cNvPr id="198" name="Google Shape;198;p13"/>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199" name="Google Shape;199;p13"/>
          <p:cNvSpPr txBox="1"/>
          <p:nvPr/>
        </p:nvSpPr>
        <p:spPr>
          <a:xfrm>
            <a:off x="0" y="0"/>
            <a:ext cx="121920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SQL SERVER MANAGEMENT STUDIO ( SSMS ) Kurulumu</a:t>
            </a:r>
            <a:endParaRPr b="1" i="0" sz="3200" u="none" cap="none" strike="noStrike">
              <a:solidFill>
                <a:schemeClr val="lt1"/>
              </a:solidFill>
              <a:latin typeface="Calibri"/>
              <a:ea typeface="Calibri"/>
              <a:cs typeface="Calibri"/>
              <a:sym typeface="Calibri"/>
            </a:endParaRPr>
          </a:p>
        </p:txBody>
      </p:sp>
      <p:sp>
        <p:nvSpPr>
          <p:cNvPr id="200" name="Google Shape;200;p13"/>
          <p:cNvSpPr txBox="1"/>
          <p:nvPr/>
        </p:nvSpPr>
        <p:spPr>
          <a:xfrm>
            <a:off x="264160" y="761226"/>
            <a:ext cx="117828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400" u="none" cap="none" strike="noStrike">
                <a:solidFill>
                  <a:schemeClr val="lt1"/>
                </a:solidFill>
                <a:latin typeface="Calibri"/>
                <a:ea typeface="Calibri"/>
                <a:cs typeface="Calibri"/>
                <a:sym typeface="Calibri"/>
              </a:rPr>
              <a:t>4.ADIM : İstediğiniz bir folder varsa oraya yükleyebilirsiniz.”Change” düğmesinden yükleme yapılmasını istediğiniz folder’I seçebilirsiniz. Ancak hazır gelen seçenekleri kullanmamız daha doğru olur. Yükleme yapılacak klasörü seçtikten sonra direk “INSTALL” ile yolumuza devam edebiliriz.</a:t>
            </a:r>
            <a:endParaRPr/>
          </a:p>
        </p:txBody>
      </p:sp>
      <p:sp>
        <p:nvSpPr>
          <p:cNvPr id="201" name="Google Shape;201;p13"/>
          <p:cNvSpPr/>
          <p:nvPr/>
        </p:nvSpPr>
        <p:spPr>
          <a:xfrm>
            <a:off x="3020290" y="3744421"/>
            <a:ext cx="5773596" cy="741367"/>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2" name="Google Shape;202;p13"/>
          <p:cNvSpPr/>
          <p:nvPr/>
        </p:nvSpPr>
        <p:spPr>
          <a:xfrm>
            <a:off x="4551680" y="5907578"/>
            <a:ext cx="1463040" cy="544177"/>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06" name="Shape 206"/>
        <p:cNvGrpSpPr/>
        <p:nvPr/>
      </p:nvGrpSpPr>
      <p:grpSpPr>
        <a:xfrm>
          <a:off x="0" y="0"/>
          <a:ext cx="0" cy="0"/>
          <a:chOff x="0" y="0"/>
          <a:chExt cx="0" cy="0"/>
        </a:xfrm>
      </p:grpSpPr>
      <p:pic>
        <p:nvPicPr>
          <p:cNvPr id="207" name="Google Shape;207;p14"/>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08" name="Google Shape;208;p14"/>
          <p:cNvSpPr txBox="1"/>
          <p:nvPr/>
        </p:nvSpPr>
        <p:spPr>
          <a:xfrm>
            <a:off x="0" y="0"/>
            <a:ext cx="121920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SQL SERVER MANAGEMENT STUDIO ( SSMS ) Kurulumu</a:t>
            </a:r>
            <a:endParaRPr b="1" i="0" sz="3200" u="none" cap="none" strike="noStrike">
              <a:solidFill>
                <a:schemeClr val="lt1"/>
              </a:solidFill>
              <a:latin typeface="Calibri"/>
              <a:ea typeface="Calibri"/>
              <a:cs typeface="Calibri"/>
              <a:sym typeface="Calibri"/>
            </a:endParaRPr>
          </a:p>
        </p:txBody>
      </p:sp>
      <p:sp>
        <p:nvSpPr>
          <p:cNvPr id="209" name="Google Shape;209;p14"/>
          <p:cNvSpPr txBox="1"/>
          <p:nvPr/>
        </p:nvSpPr>
        <p:spPr>
          <a:xfrm>
            <a:off x="264160" y="761226"/>
            <a:ext cx="117828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5.ADIM : SSMS yüklememiz başladı ☺</a:t>
            </a:r>
            <a:endParaRPr b="1" i="0" sz="2800" u="none" cap="none" strike="noStrike">
              <a:solidFill>
                <a:schemeClr val="lt1"/>
              </a:solidFill>
              <a:latin typeface="Calibri"/>
              <a:ea typeface="Calibri"/>
              <a:cs typeface="Calibri"/>
              <a:sym typeface="Calibri"/>
            </a:endParaRPr>
          </a:p>
        </p:txBody>
      </p:sp>
      <p:pic>
        <p:nvPicPr>
          <p:cNvPr id="210" name="Google Shape;210;p14"/>
          <p:cNvPicPr preferRelativeResize="0"/>
          <p:nvPr/>
        </p:nvPicPr>
        <p:blipFill rotWithShape="1">
          <a:blip r:embed="rId4">
            <a:alphaModFix/>
          </a:blip>
          <a:srcRect b="0" l="0" r="0" t="0"/>
          <a:stretch/>
        </p:blipFill>
        <p:spPr>
          <a:xfrm>
            <a:off x="3001818" y="1370762"/>
            <a:ext cx="6338271" cy="52831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14" name="Shape 214"/>
        <p:cNvGrpSpPr/>
        <p:nvPr/>
      </p:nvGrpSpPr>
      <p:grpSpPr>
        <a:xfrm>
          <a:off x="0" y="0"/>
          <a:ext cx="0" cy="0"/>
          <a:chOff x="0" y="0"/>
          <a:chExt cx="0" cy="0"/>
        </a:xfrm>
      </p:grpSpPr>
      <p:pic>
        <p:nvPicPr>
          <p:cNvPr id="215" name="Google Shape;215;p15"/>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16" name="Google Shape;216;p15"/>
          <p:cNvSpPr txBox="1"/>
          <p:nvPr/>
        </p:nvSpPr>
        <p:spPr>
          <a:xfrm>
            <a:off x="0" y="0"/>
            <a:ext cx="121920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SQL SERVER MANAGEMENT STUDIO ( SSMS ) Kurulumu</a:t>
            </a:r>
            <a:endParaRPr b="1" i="0" sz="3200" u="none" cap="none" strike="noStrike">
              <a:solidFill>
                <a:schemeClr val="lt1"/>
              </a:solidFill>
              <a:latin typeface="Calibri"/>
              <a:ea typeface="Calibri"/>
              <a:cs typeface="Calibri"/>
              <a:sym typeface="Calibri"/>
            </a:endParaRPr>
          </a:p>
        </p:txBody>
      </p:sp>
      <p:sp>
        <p:nvSpPr>
          <p:cNvPr id="217" name="Google Shape;217;p15"/>
          <p:cNvSpPr txBox="1"/>
          <p:nvPr/>
        </p:nvSpPr>
        <p:spPr>
          <a:xfrm>
            <a:off x="264160" y="761226"/>
            <a:ext cx="117828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6.ADIM : SMSS Yüklememiz bitti ☺</a:t>
            </a:r>
            <a:endParaRPr b="1" i="0" sz="2800" u="none" cap="none" strike="noStrike">
              <a:solidFill>
                <a:schemeClr val="lt1"/>
              </a:solidFill>
              <a:latin typeface="Calibri"/>
              <a:ea typeface="Calibri"/>
              <a:cs typeface="Calibri"/>
              <a:sym typeface="Calibri"/>
            </a:endParaRPr>
          </a:p>
        </p:txBody>
      </p:sp>
      <p:pic>
        <p:nvPicPr>
          <p:cNvPr id="218" name="Google Shape;218;p15"/>
          <p:cNvPicPr preferRelativeResize="0"/>
          <p:nvPr/>
        </p:nvPicPr>
        <p:blipFill rotWithShape="1">
          <a:blip r:embed="rId4">
            <a:alphaModFix/>
          </a:blip>
          <a:srcRect b="0" l="0" r="0" t="0"/>
          <a:stretch/>
        </p:blipFill>
        <p:spPr>
          <a:xfrm>
            <a:off x="3251200" y="1460897"/>
            <a:ext cx="6012680" cy="51504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22" name="Shape 222"/>
        <p:cNvGrpSpPr/>
        <p:nvPr/>
      </p:nvGrpSpPr>
      <p:grpSpPr>
        <a:xfrm>
          <a:off x="0" y="0"/>
          <a:ext cx="0" cy="0"/>
          <a:chOff x="0" y="0"/>
          <a:chExt cx="0" cy="0"/>
        </a:xfrm>
      </p:grpSpPr>
      <p:pic>
        <p:nvPicPr>
          <p:cNvPr id="223" name="Google Shape;223;p16"/>
          <p:cNvPicPr preferRelativeResize="0"/>
          <p:nvPr/>
        </p:nvPicPr>
        <p:blipFill rotWithShape="1">
          <a:blip r:embed="rId3">
            <a:alphaModFix/>
          </a:blip>
          <a:srcRect b="0" l="0" r="0" t="0"/>
          <a:stretch/>
        </p:blipFill>
        <p:spPr>
          <a:xfrm>
            <a:off x="4103716" y="1543963"/>
            <a:ext cx="3623395" cy="4309581"/>
          </a:xfrm>
          <a:prstGeom prst="rect">
            <a:avLst/>
          </a:prstGeom>
          <a:noFill/>
          <a:ln>
            <a:noFill/>
          </a:ln>
        </p:spPr>
      </p:pic>
      <p:pic>
        <p:nvPicPr>
          <p:cNvPr id="224" name="Google Shape;224;p16"/>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225" name="Google Shape;225;p16"/>
          <p:cNvSpPr txBox="1"/>
          <p:nvPr/>
        </p:nvSpPr>
        <p:spPr>
          <a:xfrm>
            <a:off x="0" y="0"/>
            <a:ext cx="121920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SQL SERVER MANAGEMENT STUDIO ( SSMS ) Kurulumu</a:t>
            </a:r>
            <a:endParaRPr b="1" i="0" sz="3200" u="none" cap="none" strike="noStrike">
              <a:solidFill>
                <a:schemeClr val="lt1"/>
              </a:solidFill>
              <a:latin typeface="Calibri"/>
              <a:ea typeface="Calibri"/>
              <a:cs typeface="Calibri"/>
              <a:sym typeface="Calibri"/>
            </a:endParaRPr>
          </a:p>
        </p:txBody>
      </p:sp>
      <p:sp>
        <p:nvSpPr>
          <p:cNvPr id="226" name="Google Shape;226;p16"/>
          <p:cNvSpPr txBox="1"/>
          <p:nvPr/>
        </p:nvSpPr>
        <p:spPr>
          <a:xfrm>
            <a:off x="264160" y="710426"/>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Calibri"/>
                <a:ea typeface="Calibri"/>
                <a:cs typeface="Calibri"/>
                <a:sym typeface="Calibri"/>
              </a:rPr>
              <a:t>7.ADIM : “SSMS” diye arattığımızda karşımıza kırmızı kutucukta gösterilen arayüzümüz olan SSMS çıkacaktır. Programın üzerine tıklayalım.</a:t>
            </a:r>
            <a:endParaRPr/>
          </a:p>
        </p:txBody>
      </p:sp>
      <p:sp>
        <p:nvSpPr>
          <p:cNvPr id="227" name="Google Shape;227;p16"/>
          <p:cNvSpPr/>
          <p:nvPr/>
        </p:nvSpPr>
        <p:spPr>
          <a:xfrm>
            <a:off x="4103715" y="1600295"/>
            <a:ext cx="3623395" cy="843281"/>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28" name="Google Shape;228;p16"/>
          <p:cNvPicPr preferRelativeResize="0"/>
          <p:nvPr/>
        </p:nvPicPr>
        <p:blipFill rotWithShape="1">
          <a:blip r:embed="rId5">
            <a:alphaModFix/>
          </a:blip>
          <a:srcRect b="0" l="0" r="0" t="0"/>
          <a:stretch/>
        </p:blipFill>
        <p:spPr>
          <a:xfrm>
            <a:off x="3941476" y="5979195"/>
            <a:ext cx="4105848" cy="647790"/>
          </a:xfrm>
          <a:prstGeom prst="rect">
            <a:avLst/>
          </a:prstGeom>
          <a:noFill/>
          <a:ln>
            <a:noFill/>
          </a:ln>
        </p:spPr>
      </p:pic>
      <p:sp>
        <p:nvSpPr>
          <p:cNvPr id="229" name="Google Shape;229;p16"/>
          <p:cNvSpPr/>
          <p:nvPr/>
        </p:nvSpPr>
        <p:spPr>
          <a:xfrm>
            <a:off x="4545545" y="6147573"/>
            <a:ext cx="3360781" cy="479411"/>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33" name="Shape 233"/>
        <p:cNvGrpSpPr/>
        <p:nvPr/>
      </p:nvGrpSpPr>
      <p:grpSpPr>
        <a:xfrm>
          <a:off x="0" y="0"/>
          <a:ext cx="0" cy="0"/>
          <a:chOff x="0" y="0"/>
          <a:chExt cx="0" cy="0"/>
        </a:xfrm>
      </p:grpSpPr>
      <p:pic>
        <p:nvPicPr>
          <p:cNvPr id="234" name="Google Shape;234;p17"/>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35" name="Google Shape;235;p17"/>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Montserrat"/>
                <a:ea typeface="Montserrat"/>
                <a:cs typeface="Montserrat"/>
                <a:sym typeface="Montserrat"/>
              </a:rPr>
              <a:t>BAĞLANTI</a:t>
            </a:r>
            <a:endParaRPr b="1" i="0" sz="3600" u="none" cap="none" strike="noStrike">
              <a:solidFill>
                <a:schemeClr val="lt1"/>
              </a:solidFill>
              <a:latin typeface="Calibri"/>
              <a:ea typeface="Calibri"/>
              <a:cs typeface="Calibri"/>
              <a:sym typeface="Calibri"/>
            </a:endParaRPr>
          </a:p>
        </p:txBody>
      </p:sp>
      <p:sp>
        <p:nvSpPr>
          <p:cNvPr id="236" name="Google Shape;236;p17"/>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Calibri"/>
                <a:ea typeface="Calibri"/>
                <a:cs typeface="Calibri"/>
                <a:sym typeface="Calibri"/>
              </a:rPr>
              <a:t>1.ADIM : SERVER TYPE : Database Engine olarak seçilmelidir.</a:t>
            </a:r>
            <a:endParaRPr/>
          </a:p>
        </p:txBody>
      </p:sp>
      <p:pic>
        <p:nvPicPr>
          <p:cNvPr id="237" name="Google Shape;237;p17"/>
          <p:cNvPicPr preferRelativeResize="0"/>
          <p:nvPr/>
        </p:nvPicPr>
        <p:blipFill rotWithShape="1">
          <a:blip r:embed="rId4">
            <a:alphaModFix/>
          </a:blip>
          <a:srcRect b="0" l="0" r="0" t="0"/>
          <a:stretch/>
        </p:blipFill>
        <p:spPr>
          <a:xfrm>
            <a:off x="674254" y="1995599"/>
            <a:ext cx="10843491" cy="2866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41" name="Shape 241"/>
        <p:cNvGrpSpPr/>
        <p:nvPr/>
      </p:nvGrpSpPr>
      <p:grpSpPr>
        <a:xfrm>
          <a:off x="0" y="0"/>
          <a:ext cx="0" cy="0"/>
          <a:chOff x="0" y="0"/>
          <a:chExt cx="0" cy="0"/>
        </a:xfrm>
      </p:grpSpPr>
      <p:pic>
        <p:nvPicPr>
          <p:cNvPr id="242" name="Google Shape;242;p18"/>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43" name="Google Shape;243;p18"/>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Montserrat"/>
                <a:ea typeface="Montserrat"/>
                <a:cs typeface="Montserrat"/>
                <a:sym typeface="Montserrat"/>
              </a:rPr>
              <a:t>BAĞLANTI</a:t>
            </a:r>
            <a:endParaRPr b="1" i="0" sz="3600" u="none" cap="none" strike="noStrike">
              <a:solidFill>
                <a:schemeClr val="lt1"/>
              </a:solidFill>
              <a:latin typeface="Calibri"/>
              <a:ea typeface="Calibri"/>
              <a:cs typeface="Calibri"/>
              <a:sym typeface="Calibri"/>
            </a:endParaRPr>
          </a:p>
        </p:txBody>
      </p:sp>
      <p:sp>
        <p:nvSpPr>
          <p:cNvPr id="244" name="Google Shape;244;p18"/>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Calibri"/>
                <a:ea typeface="Calibri"/>
                <a:cs typeface="Calibri"/>
                <a:sym typeface="Calibri"/>
              </a:rPr>
              <a:t>2.ADIM : SERVER NAME : Aslında PC’imizin adıdır.</a:t>
            </a:r>
            <a:endParaRPr/>
          </a:p>
        </p:txBody>
      </p:sp>
      <p:pic>
        <p:nvPicPr>
          <p:cNvPr id="245" name="Google Shape;245;p18"/>
          <p:cNvPicPr preferRelativeResize="0"/>
          <p:nvPr/>
        </p:nvPicPr>
        <p:blipFill rotWithShape="1">
          <a:blip r:embed="rId4">
            <a:alphaModFix/>
          </a:blip>
          <a:srcRect b="0" l="0" r="0" t="0"/>
          <a:stretch/>
        </p:blipFill>
        <p:spPr>
          <a:xfrm>
            <a:off x="3109495" y="1580892"/>
            <a:ext cx="5973009" cy="36962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49" name="Shape 249"/>
        <p:cNvGrpSpPr/>
        <p:nvPr/>
      </p:nvGrpSpPr>
      <p:grpSpPr>
        <a:xfrm>
          <a:off x="0" y="0"/>
          <a:ext cx="0" cy="0"/>
          <a:chOff x="0" y="0"/>
          <a:chExt cx="0" cy="0"/>
        </a:xfrm>
      </p:grpSpPr>
      <p:pic>
        <p:nvPicPr>
          <p:cNvPr id="250" name="Google Shape;250;p19"/>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51" name="Google Shape;251;p19"/>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Montserrat"/>
                <a:ea typeface="Montserrat"/>
                <a:cs typeface="Montserrat"/>
                <a:sym typeface="Montserrat"/>
              </a:rPr>
              <a:t>BAĞLANTI</a:t>
            </a:r>
            <a:endParaRPr b="1" i="0" sz="3600" u="none" cap="none" strike="noStrike">
              <a:solidFill>
                <a:schemeClr val="lt1"/>
              </a:solidFill>
              <a:latin typeface="Calibri"/>
              <a:ea typeface="Calibri"/>
              <a:cs typeface="Calibri"/>
              <a:sym typeface="Calibri"/>
            </a:endParaRPr>
          </a:p>
        </p:txBody>
      </p:sp>
      <p:sp>
        <p:nvSpPr>
          <p:cNvPr id="252" name="Google Shape;252;p19"/>
          <p:cNvSpPr txBox="1"/>
          <p:nvPr/>
        </p:nvSpPr>
        <p:spPr>
          <a:xfrm>
            <a:off x="264160" y="761226"/>
            <a:ext cx="11782884"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Calibri"/>
                <a:ea typeface="Calibri"/>
                <a:cs typeface="Calibri"/>
                <a:sym typeface="Calibri"/>
              </a:rPr>
              <a:t>2.ADIM DEVAM : Eğer sizde server name çıkmıyorsa, aşağıdaki gibi “browse for more” seçeneğini tıklayıp, Database Engine’nin altında kendi PC’nizin adını görebilirsiniz.</a:t>
            </a:r>
            <a:endParaRPr/>
          </a:p>
          <a:p>
            <a:pPr indent="0" lvl="0" marL="0" marR="0" rtl="0" algn="ctr">
              <a:spcBef>
                <a:spcPts val="0"/>
              </a:spcBef>
              <a:spcAft>
                <a:spcPts val="0"/>
              </a:spcAft>
              <a:buNone/>
            </a:pPr>
            <a:r>
              <a:t/>
            </a:r>
            <a:endParaRPr b="1" i="0" sz="2000" u="none" cap="none" strike="noStrike">
              <a:solidFill>
                <a:schemeClr val="lt1"/>
              </a:solidFill>
              <a:latin typeface="Calibri"/>
              <a:ea typeface="Calibri"/>
              <a:cs typeface="Calibri"/>
              <a:sym typeface="Calibri"/>
            </a:endParaRPr>
          </a:p>
        </p:txBody>
      </p:sp>
      <p:pic>
        <p:nvPicPr>
          <p:cNvPr id="253" name="Google Shape;253;p19"/>
          <p:cNvPicPr preferRelativeResize="0"/>
          <p:nvPr/>
        </p:nvPicPr>
        <p:blipFill rotWithShape="1">
          <a:blip r:embed="rId4">
            <a:alphaModFix/>
          </a:blip>
          <a:srcRect b="0" l="0" r="0" t="0"/>
          <a:stretch/>
        </p:blipFill>
        <p:spPr>
          <a:xfrm>
            <a:off x="988291" y="2142365"/>
            <a:ext cx="4723810" cy="2843241"/>
          </a:xfrm>
          <a:prstGeom prst="rect">
            <a:avLst/>
          </a:prstGeom>
          <a:noFill/>
          <a:ln>
            <a:noFill/>
          </a:ln>
        </p:spPr>
      </p:pic>
      <p:pic>
        <p:nvPicPr>
          <p:cNvPr id="254" name="Google Shape;254;p19"/>
          <p:cNvPicPr preferRelativeResize="0"/>
          <p:nvPr/>
        </p:nvPicPr>
        <p:blipFill rotWithShape="1">
          <a:blip r:embed="rId5">
            <a:alphaModFix/>
          </a:blip>
          <a:srcRect b="0" l="0" r="0" t="0"/>
          <a:stretch/>
        </p:blipFill>
        <p:spPr>
          <a:xfrm>
            <a:off x="6329758" y="1776889"/>
            <a:ext cx="4667901" cy="45916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
          <p:cNvSpPr/>
          <p:nvPr/>
        </p:nvSpPr>
        <p:spPr>
          <a:xfrm>
            <a:off x="0" y="0"/>
            <a:ext cx="12192000" cy="6858000"/>
          </a:xfrm>
          <a:prstGeom prst="rect">
            <a:avLst/>
          </a:prstGeom>
          <a:solidFill>
            <a:srgbClr val="E46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2"/>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pic>
        <p:nvPicPr>
          <p:cNvPr id="100" name="Google Shape;100;p2"/>
          <p:cNvPicPr preferRelativeResize="0"/>
          <p:nvPr/>
        </p:nvPicPr>
        <p:blipFill rotWithShape="1">
          <a:blip r:embed="rId4">
            <a:alphaModFix/>
          </a:blip>
          <a:srcRect b="0" l="0" r="0" t="0"/>
          <a:stretch/>
        </p:blipFill>
        <p:spPr>
          <a:xfrm>
            <a:off x="2443480" y="2056207"/>
            <a:ext cx="7396480" cy="4517313"/>
          </a:xfrm>
          <a:prstGeom prst="rect">
            <a:avLst/>
          </a:prstGeom>
          <a:noFill/>
          <a:ln>
            <a:noFill/>
          </a:ln>
          <a:effectLst>
            <a:outerShdw blurRad="63500" sx="102000" rotWithShape="0" algn="ctr" sy="102000">
              <a:srgbClr val="000000">
                <a:alpha val="40000"/>
              </a:srgbClr>
            </a:outerShdw>
          </a:effectLst>
        </p:spPr>
      </p:pic>
      <p:sp>
        <p:nvSpPr>
          <p:cNvPr id="101" name="Google Shape;101;p2"/>
          <p:cNvSpPr/>
          <p:nvPr/>
        </p:nvSpPr>
        <p:spPr>
          <a:xfrm>
            <a:off x="3149600" y="6187440"/>
            <a:ext cx="3627120" cy="38608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2"/>
          <p:cNvSpPr txBox="1"/>
          <p:nvPr/>
        </p:nvSpPr>
        <p:spPr>
          <a:xfrm>
            <a:off x="1645920" y="0"/>
            <a:ext cx="899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SQL SERVER 2022 KURULUMU</a:t>
            </a:r>
            <a:endParaRPr b="1" i="0" sz="3600" u="none" cap="none" strike="noStrike">
              <a:solidFill>
                <a:schemeClr val="lt1"/>
              </a:solidFill>
              <a:latin typeface="Calibri"/>
              <a:ea typeface="Calibri"/>
              <a:cs typeface="Calibri"/>
              <a:sym typeface="Calibri"/>
            </a:endParaRPr>
          </a:p>
        </p:txBody>
      </p:sp>
      <p:sp>
        <p:nvSpPr>
          <p:cNvPr id="103" name="Google Shape;103;p2"/>
          <p:cNvSpPr txBox="1"/>
          <p:nvPr/>
        </p:nvSpPr>
        <p:spPr>
          <a:xfrm>
            <a:off x="0" y="930811"/>
            <a:ext cx="12192000"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1.ADIM : Google’dan “MSSQL SERVER İNDİR” YAZALIM.</a:t>
            </a:r>
            <a:endParaRPr/>
          </a:p>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2.ADIM : “Sql Server İndirmeleri | Microsoft” linkine tıklayalım.</a:t>
            </a:r>
            <a:endParaRPr b="1" i="0" sz="2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58" name="Shape 258"/>
        <p:cNvGrpSpPr/>
        <p:nvPr/>
      </p:nvGrpSpPr>
      <p:grpSpPr>
        <a:xfrm>
          <a:off x="0" y="0"/>
          <a:ext cx="0" cy="0"/>
          <a:chOff x="0" y="0"/>
          <a:chExt cx="0" cy="0"/>
        </a:xfrm>
      </p:grpSpPr>
      <p:pic>
        <p:nvPicPr>
          <p:cNvPr id="259" name="Google Shape;259;p20"/>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60" name="Google Shape;260;p20"/>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Montserrat"/>
                <a:ea typeface="Montserrat"/>
                <a:cs typeface="Montserrat"/>
                <a:sym typeface="Montserrat"/>
              </a:rPr>
              <a:t>BAĞLANTI</a:t>
            </a:r>
            <a:endParaRPr b="1" i="0" sz="3600" u="none" cap="none" strike="noStrike">
              <a:solidFill>
                <a:schemeClr val="lt1"/>
              </a:solidFill>
              <a:latin typeface="Calibri"/>
              <a:ea typeface="Calibri"/>
              <a:cs typeface="Calibri"/>
              <a:sym typeface="Calibri"/>
            </a:endParaRPr>
          </a:p>
        </p:txBody>
      </p:sp>
      <p:sp>
        <p:nvSpPr>
          <p:cNvPr id="261" name="Google Shape;261;p20"/>
          <p:cNvSpPr txBox="1"/>
          <p:nvPr/>
        </p:nvSpPr>
        <p:spPr>
          <a:xfrm>
            <a:off x="264160" y="761226"/>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chemeClr val="lt1"/>
                </a:solidFill>
                <a:latin typeface="Calibri"/>
                <a:ea typeface="Calibri"/>
                <a:cs typeface="Calibri"/>
                <a:sym typeface="Calibri"/>
              </a:rPr>
              <a:t>2.ADIM DEVAM : Eğer genede PC adımızı bulamazsak, aşağıdaki gibi arama kısmına “System” yazıp, “System Information” kısmına tıkladıktan sonra karşınıza çıkacak System Name sizin Pc’nizin adıdır.</a:t>
            </a:r>
            <a:endParaRPr/>
          </a:p>
        </p:txBody>
      </p:sp>
      <p:pic>
        <p:nvPicPr>
          <p:cNvPr id="262" name="Google Shape;262;p20"/>
          <p:cNvPicPr preferRelativeResize="0"/>
          <p:nvPr/>
        </p:nvPicPr>
        <p:blipFill rotWithShape="1">
          <a:blip r:embed="rId4">
            <a:alphaModFix/>
          </a:blip>
          <a:srcRect b="0" l="0" r="0" t="0"/>
          <a:stretch/>
        </p:blipFill>
        <p:spPr>
          <a:xfrm>
            <a:off x="461664" y="1503680"/>
            <a:ext cx="3113619" cy="5029200"/>
          </a:xfrm>
          <a:prstGeom prst="rect">
            <a:avLst/>
          </a:prstGeom>
          <a:noFill/>
          <a:ln>
            <a:noFill/>
          </a:ln>
        </p:spPr>
      </p:pic>
      <p:pic>
        <p:nvPicPr>
          <p:cNvPr id="263" name="Google Shape;263;p20"/>
          <p:cNvPicPr preferRelativeResize="0"/>
          <p:nvPr/>
        </p:nvPicPr>
        <p:blipFill rotWithShape="1">
          <a:blip r:embed="rId5">
            <a:alphaModFix/>
          </a:blip>
          <a:srcRect b="0" l="0" r="0" t="0"/>
          <a:stretch/>
        </p:blipFill>
        <p:spPr>
          <a:xfrm>
            <a:off x="4410873" y="3190842"/>
            <a:ext cx="6763694" cy="476316"/>
          </a:xfrm>
          <a:prstGeom prst="rect">
            <a:avLst/>
          </a:prstGeom>
          <a:noFill/>
          <a:ln>
            <a:noFill/>
          </a:ln>
        </p:spPr>
      </p:pic>
      <p:sp>
        <p:nvSpPr>
          <p:cNvPr id="264" name="Google Shape;264;p20"/>
          <p:cNvSpPr/>
          <p:nvPr/>
        </p:nvSpPr>
        <p:spPr>
          <a:xfrm>
            <a:off x="461664" y="6167894"/>
            <a:ext cx="3220112" cy="370114"/>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5" name="Google Shape;265;p20"/>
          <p:cNvSpPr/>
          <p:nvPr/>
        </p:nvSpPr>
        <p:spPr>
          <a:xfrm>
            <a:off x="461664" y="1774806"/>
            <a:ext cx="3113619" cy="531514"/>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69" name="Shape 269"/>
        <p:cNvGrpSpPr/>
        <p:nvPr/>
      </p:nvGrpSpPr>
      <p:grpSpPr>
        <a:xfrm>
          <a:off x="0" y="0"/>
          <a:ext cx="0" cy="0"/>
          <a:chOff x="0" y="0"/>
          <a:chExt cx="0" cy="0"/>
        </a:xfrm>
      </p:grpSpPr>
      <p:pic>
        <p:nvPicPr>
          <p:cNvPr id="270" name="Google Shape;270;p21"/>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71" name="Google Shape;271;p21"/>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Montserrat"/>
                <a:ea typeface="Montserrat"/>
                <a:cs typeface="Montserrat"/>
                <a:sym typeface="Montserrat"/>
              </a:rPr>
              <a:t>BAĞLANTI</a:t>
            </a:r>
            <a:endParaRPr b="1" i="0" sz="3600" u="none" cap="none" strike="noStrike">
              <a:solidFill>
                <a:schemeClr val="lt1"/>
              </a:solidFill>
              <a:latin typeface="Calibri"/>
              <a:ea typeface="Calibri"/>
              <a:cs typeface="Calibri"/>
              <a:sym typeface="Calibri"/>
            </a:endParaRPr>
          </a:p>
        </p:txBody>
      </p:sp>
      <p:sp>
        <p:nvSpPr>
          <p:cNvPr id="272" name="Google Shape;272;p21"/>
          <p:cNvSpPr txBox="1"/>
          <p:nvPr/>
        </p:nvSpPr>
        <p:spPr>
          <a:xfrm>
            <a:off x="264160" y="761226"/>
            <a:ext cx="11782884"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lt1"/>
                </a:solidFill>
                <a:latin typeface="Calibri"/>
                <a:ea typeface="Calibri"/>
                <a:cs typeface="Calibri"/>
                <a:sym typeface="Calibri"/>
              </a:rPr>
              <a:t>3.ADIM : Görüntümüz aşağıdaki gibi olmalıdır. Server Name kısmında kendi Pc adınız olması kaydı ile ☺</a:t>
            </a:r>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Authentication kısmı ise”  Windows Authentcation” olacak. Böylece Server’a bağlanırken herhangibir parola girmemize gerek kalmayacaktır. Kendi lokalimizde bir Server’a bağlandığımız için Windows bizden parola vs gibi bilgiler istemeyecektir.</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p:txBody>
      </p:sp>
      <p:pic>
        <p:nvPicPr>
          <p:cNvPr id="273" name="Google Shape;273;p21"/>
          <p:cNvPicPr preferRelativeResize="0"/>
          <p:nvPr/>
        </p:nvPicPr>
        <p:blipFill rotWithShape="1">
          <a:blip r:embed="rId4">
            <a:alphaModFix/>
          </a:blip>
          <a:srcRect b="0" l="0" r="0" t="0"/>
          <a:stretch/>
        </p:blipFill>
        <p:spPr>
          <a:xfrm>
            <a:off x="2988843" y="2493821"/>
            <a:ext cx="6011114" cy="37343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77" name="Shape 277"/>
        <p:cNvGrpSpPr/>
        <p:nvPr/>
      </p:nvGrpSpPr>
      <p:grpSpPr>
        <a:xfrm>
          <a:off x="0" y="0"/>
          <a:ext cx="0" cy="0"/>
          <a:chOff x="0" y="0"/>
          <a:chExt cx="0" cy="0"/>
        </a:xfrm>
      </p:grpSpPr>
      <p:pic>
        <p:nvPicPr>
          <p:cNvPr id="278" name="Google Shape;278;p22"/>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79" name="Google Shape;279;p22"/>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BAĞLANTI</a:t>
            </a:r>
            <a:endParaRPr b="1" sz="3600">
              <a:solidFill>
                <a:schemeClr val="lt1"/>
              </a:solidFill>
              <a:latin typeface="Calibri"/>
              <a:ea typeface="Calibri"/>
              <a:cs typeface="Calibri"/>
              <a:sym typeface="Calibri"/>
            </a:endParaRPr>
          </a:p>
        </p:txBody>
      </p:sp>
      <p:sp>
        <p:nvSpPr>
          <p:cNvPr id="280" name="Google Shape;280;p22"/>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4.ADIM : Artık “CONNECT”’e basıp, bağlantımızı gerçekleştirebiliriz.</a:t>
            </a:r>
            <a:endParaRPr/>
          </a:p>
        </p:txBody>
      </p:sp>
      <p:pic>
        <p:nvPicPr>
          <p:cNvPr id="281" name="Google Shape;281;p22"/>
          <p:cNvPicPr preferRelativeResize="0"/>
          <p:nvPr/>
        </p:nvPicPr>
        <p:blipFill rotWithShape="1">
          <a:blip r:embed="rId4">
            <a:alphaModFix/>
          </a:blip>
          <a:srcRect b="0" l="0" r="0" t="0"/>
          <a:stretch/>
        </p:blipFill>
        <p:spPr>
          <a:xfrm>
            <a:off x="2984080" y="2172796"/>
            <a:ext cx="6020640" cy="36295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85" name="Shape 285"/>
        <p:cNvGrpSpPr/>
        <p:nvPr/>
      </p:nvGrpSpPr>
      <p:grpSpPr>
        <a:xfrm>
          <a:off x="0" y="0"/>
          <a:ext cx="0" cy="0"/>
          <a:chOff x="0" y="0"/>
          <a:chExt cx="0" cy="0"/>
        </a:xfrm>
      </p:grpSpPr>
      <p:pic>
        <p:nvPicPr>
          <p:cNvPr id="286" name="Google Shape;286;p23"/>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87" name="Google Shape;287;p23"/>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BAĞLANTI</a:t>
            </a:r>
            <a:endParaRPr b="1" sz="3600">
              <a:solidFill>
                <a:schemeClr val="lt1"/>
              </a:solidFill>
              <a:latin typeface="Calibri"/>
              <a:ea typeface="Calibri"/>
              <a:cs typeface="Calibri"/>
              <a:sym typeface="Calibri"/>
            </a:endParaRPr>
          </a:p>
        </p:txBody>
      </p:sp>
      <p:sp>
        <p:nvSpPr>
          <p:cNvPr id="288" name="Google Shape;288;p23"/>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4.ADIM : Eğer hata veriyorsa localhost diyerek de bağlanabilirsiniz.</a:t>
            </a:r>
            <a:endParaRPr b="1" sz="2000">
              <a:solidFill>
                <a:schemeClr val="lt1"/>
              </a:solidFill>
              <a:latin typeface="Calibri"/>
              <a:ea typeface="Calibri"/>
              <a:cs typeface="Calibri"/>
              <a:sym typeface="Calibri"/>
            </a:endParaRPr>
          </a:p>
        </p:txBody>
      </p:sp>
      <p:pic>
        <p:nvPicPr>
          <p:cNvPr id="289" name="Google Shape;289;p23"/>
          <p:cNvPicPr preferRelativeResize="0"/>
          <p:nvPr/>
        </p:nvPicPr>
        <p:blipFill rotWithShape="1">
          <a:blip r:embed="rId4">
            <a:alphaModFix/>
          </a:blip>
          <a:srcRect b="0" l="0" r="0" t="0"/>
          <a:stretch/>
        </p:blipFill>
        <p:spPr>
          <a:xfrm>
            <a:off x="3076153" y="1619434"/>
            <a:ext cx="6039693" cy="37247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293" name="Shape 293"/>
        <p:cNvGrpSpPr/>
        <p:nvPr/>
      </p:nvGrpSpPr>
      <p:grpSpPr>
        <a:xfrm>
          <a:off x="0" y="0"/>
          <a:ext cx="0" cy="0"/>
          <a:chOff x="0" y="0"/>
          <a:chExt cx="0" cy="0"/>
        </a:xfrm>
      </p:grpSpPr>
      <p:pic>
        <p:nvPicPr>
          <p:cNvPr id="294" name="Google Shape;294;p24"/>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295" name="Google Shape;295;p24"/>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BAĞLANTI</a:t>
            </a:r>
            <a:endParaRPr b="1" sz="3600">
              <a:solidFill>
                <a:schemeClr val="lt1"/>
              </a:solidFill>
              <a:latin typeface="Calibri"/>
              <a:ea typeface="Calibri"/>
              <a:cs typeface="Calibri"/>
              <a:sym typeface="Calibri"/>
            </a:endParaRPr>
          </a:p>
        </p:txBody>
      </p:sp>
      <p:sp>
        <p:nvSpPr>
          <p:cNvPr id="296" name="Google Shape;296;p24"/>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5.ADIM : Karşımıza aşağıdaki gibi bir ekran çıkacaktır.</a:t>
            </a:r>
            <a:endParaRPr/>
          </a:p>
        </p:txBody>
      </p:sp>
      <p:pic>
        <p:nvPicPr>
          <p:cNvPr id="297" name="Google Shape;297;p24"/>
          <p:cNvPicPr preferRelativeResize="0"/>
          <p:nvPr/>
        </p:nvPicPr>
        <p:blipFill rotWithShape="1">
          <a:blip r:embed="rId4">
            <a:alphaModFix/>
          </a:blip>
          <a:srcRect b="0" l="0" r="0" t="0"/>
          <a:stretch/>
        </p:blipFill>
        <p:spPr>
          <a:xfrm>
            <a:off x="756920" y="1518682"/>
            <a:ext cx="10678160" cy="4465514"/>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01" name="Shape 301"/>
        <p:cNvGrpSpPr/>
        <p:nvPr/>
      </p:nvGrpSpPr>
      <p:grpSpPr>
        <a:xfrm>
          <a:off x="0" y="0"/>
          <a:ext cx="0" cy="0"/>
          <a:chOff x="0" y="0"/>
          <a:chExt cx="0" cy="0"/>
        </a:xfrm>
      </p:grpSpPr>
      <p:pic>
        <p:nvPicPr>
          <p:cNvPr id="302" name="Google Shape;302;p25"/>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03" name="Google Shape;303;p25"/>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BAĞLANTI</a:t>
            </a:r>
            <a:endParaRPr b="1" sz="3600">
              <a:solidFill>
                <a:schemeClr val="lt1"/>
              </a:solidFill>
              <a:latin typeface="Calibri"/>
              <a:ea typeface="Calibri"/>
              <a:cs typeface="Calibri"/>
              <a:sym typeface="Calibri"/>
            </a:endParaRPr>
          </a:p>
        </p:txBody>
      </p:sp>
      <p:sp>
        <p:nvSpPr>
          <p:cNvPr id="304" name="Google Shape;304;p25"/>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6.ADIM :”New Query” butonuna bastıktan sonra artık sorgu yazmaya hazır hale geleceğiz.</a:t>
            </a:r>
            <a:endParaRPr/>
          </a:p>
        </p:txBody>
      </p:sp>
      <p:pic>
        <p:nvPicPr>
          <p:cNvPr id="305" name="Google Shape;305;p25"/>
          <p:cNvPicPr preferRelativeResize="0"/>
          <p:nvPr/>
        </p:nvPicPr>
        <p:blipFill rotWithShape="1">
          <a:blip r:embed="rId4">
            <a:alphaModFix/>
          </a:blip>
          <a:srcRect b="0" l="0" r="0" t="0"/>
          <a:stretch/>
        </p:blipFill>
        <p:spPr>
          <a:xfrm>
            <a:off x="305479" y="1423168"/>
            <a:ext cx="11581042" cy="2937483"/>
          </a:xfrm>
          <a:prstGeom prst="rect">
            <a:avLst/>
          </a:prstGeom>
          <a:noFill/>
          <a:ln>
            <a:noFill/>
          </a:ln>
          <a:effectLst>
            <a:outerShdw blurRad="63500" sx="102000" rotWithShape="0" algn="ctr" sy="102000">
              <a:srgbClr val="000000">
                <a:alpha val="40000"/>
              </a:srgbClr>
            </a:outerShdw>
          </a:effectLst>
        </p:spPr>
      </p:pic>
      <p:sp>
        <p:nvSpPr>
          <p:cNvPr id="306" name="Google Shape;306;p25"/>
          <p:cNvSpPr/>
          <p:nvPr/>
        </p:nvSpPr>
        <p:spPr>
          <a:xfrm>
            <a:off x="908704" y="1433328"/>
            <a:ext cx="3220112" cy="283712"/>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10" name="Shape 310"/>
        <p:cNvGrpSpPr/>
        <p:nvPr/>
      </p:nvGrpSpPr>
      <p:grpSpPr>
        <a:xfrm>
          <a:off x="0" y="0"/>
          <a:ext cx="0" cy="0"/>
          <a:chOff x="0" y="0"/>
          <a:chExt cx="0" cy="0"/>
        </a:xfrm>
      </p:grpSpPr>
      <p:pic>
        <p:nvPicPr>
          <p:cNvPr id="311" name="Google Shape;311;p26"/>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12" name="Google Shape;312;p26"/>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BAĞLANTI</a:t>
            </a:r>
            <a:endParaRPr b="1" sz="3600">
              <a:solidFill>
                <a:schemeClr val="lt1"/>
              </a:solidFill>
              <a:latin typeface="Calibri"/>
              <a:ea typeface="Calibri"/>
              <a:cs typeface="Calibri"/>
              <a:sym typeface="Calibri"/>
            </a:endParaRPr>
          </a:p>
        </p:txBody>
      </p:sp>
      <p:sp>
        <p:nvSpPr>
          <p:cNvPr id="313" name="Google Shape;313;p26"/>
          <p:cNvSpPr txBox="1"/>
          <p:nvPr/>
        </p:nvSpPr>
        <p:spPr>
          <a:xfrm>
            <a:off x="264160" y="761226"/>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8.ADIM : “New Query” ye tıkladıktan sonra nihai olarak karşımızdaki gibi bir ekran çıkacaktır.</a:t>
            </a:r>
            <a:endParaRPr/>
          </a:p>
          <a:p>
            <a:pPr indent="0" lvl="0" marL="0" marR="0" rtl="0" algn="ctr">
              <a:spcBef>
                <a:spcPts val="0"/>
              </a:spcBef>
              <a:spcAft>
                <a:spcPts val="0"/>
              </a:spcAft>
              <a:buNone/>
            </a:pPr>
            <a:r>
              <a:rPr b="1" lang="en-US" sz="2000">
                <a:solidFill>
                  <a:schemeClr val="lt1"/>
                </a:solidFill>
                <a:latin typeface="Calibri"/>
                <a:ea typeface="Calibri"/>
                <a:cs typeface="Calibri"/>
                <a:sym typeface="Calibri"/>
              </a:rPr>
              <a:t>Artık sorgularımızı yazmaya başlayabiliriz ☺</a:t>
            </a:r>
            <a:endParaRPr b="1" sz="2000">
              <a:solidFill>
                <a:schemeClr val="lt1"/>
              </a:solidFill>
              <a:latin typeface="Calibri"/>
              <a:ea typeface="Calibri"/>
              <a:cs typeface="Calibri"/>
              <a:sym typeface="Calibri"/>
            </a:endParaRPr>
          </a:p>
        </p:txBody>
      </p:sp>
      <p:pic>
        <p:nvPicPr>
          <p:cNvPr id="314" name="Google Shape;314;p26"/>
          <p:cNvPicPr preferRelativeResize="0"/>
          <p:nvPr/>
        </p:nvPicPr>
        <p:blipFill rotWithShape="1">
          <a:blip r:embed="rId4">
            <a:alphaModFix/>
          </a:blip>
          <a:srcRect b="0" l="0" r="0" t="0"/>
          <a:stretch/>
        </p:blipFill>
        <p:spPr>
          <a:xfrm>
            <a:off x="967740" y="1584007"/>
            <a:ext cx="10256520" cy="4604204"/>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18" name="Shape 318"/>
        <p:cNvGrpSpPr/>
        <p:nvPr/>
      </p:nvGrpSpPr>
      <p:grpSpPr>
        <a:xfrm>
          <a:off x="0" y="0"/>
          <a:ext cx="0" cy="0"/>
          <a:chOff x="0" y="0"/>
          <a:chExt cx="0" cy="0"/>
        </a:xfrm>
      </p:grpSpPr>
      <p:pic>
        <p:nvPicPr>
          <p:cNvPr id="319" name="Google Shape;319;p27"/>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20" name="Google Shape;320;p27"/>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MAC KULLANICILARI İÇİN NOT</a:t>
            </a:r>
            <a:endParaRPr b="1" sz="3600">
              <a:solidFill>
                <a:schemeClr val="lt1"/>
              </a:solidFill>
              <a:latin typeface="Calibri"/>
              <a:ea typeface="Calibri"/>
              <a:cs typeface="Calibri"/>
              <a:sym typeface="Calibri"/>
            </a:endParaRPr>
          </a:p>
        </p:txBody>
      </p:sp>
      <p:sp>
        <p:nvSpPr>
          <p:cNvPr id="321" name="Google Shape;321;p27"/>
          <p:cNvSpPr txBox="1"/>
          <p:nvPr/>
        </p:nvSpPr>
        <p:spPr>
          <a:xfrm>
            <a:off x="264160" y="2644170"/>
            <a:ext cx="11782884"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MAC kullanıcıları BOOT CAMP uygulaması ile işletim sistemlerini Windows olarak ayarlayıp, yukarıdaki ilgili adımları takip edip, SQL SERVER 2019 ve SSMS’yi yükleyebilirler.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25" name="Shape 325"/>
        <p:cNvGrpSpPr/>
        <p:nvPr/>
      </p:nvGrpSpPr>
      <p:grpSpPr>
        <a:xfrm>
          <a:off x="0" y="0"/>
          <a:ext cx="0" cy="0"/>
          <a:chOff x="0" y="0"/>
          <a:chExt cx="0" cy="0"/>
        </a:xfrm>
      </p:grpSpPr>
      <p:pic>
        <p:nvPicPr>
          <p:cNvPr id="326" name="Google Shape;326;p28"/>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27" name="Google Shape;327;p28"/>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328" name="Google Shape;328;p28"/>
          <p:cNvSpPr txBox="1"/>
          <p:nvPr/>
        </p:nvSpPr>
        <p:spPr>
          <a:xfrm>
            <a:off x="264160" y="761226"/>
            <a:ext cx="11782884"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1.ADIM : Sorgu alıştırmalarımızı yapabilmek için “AdventureWorks 2019” veri tabanını İndireceğiz.</a:t>
            </a:r>
            <a:endParaRPr/>
          </a:p>
          <a:p>
            <a:pPr indent="0" lvl="0" marL="0" marR="0" rtl="0" algn="ctr">
              <a:spcBef>
                <a:spcPts val="0"/>
              </a:spcBef>
              <a:spcAft>
                <a:spcPts val="0"/>
              </a:spcAft>
              <a:buNone/>
            </a:pPr>
            <a:r>
              <a:rPr b="1" lang="en-US" sz="2000">
                <a:solidFill>
                  <a:schemeClr val="lt1"/>
                </a:solidFill>
                <a:latin typeface="Calibri"/>
                <a:ea typeface="Calibri"/>
                <a:cs typeface="Calibri"/>
                <a:sym typeface="Calibri"/>
              </a:rPr>
              <a:t>Aşağıdaki gibi, Google’a ”AdventureWorks database indir” deyip, kırmızı kutudaki linke tıklayalım.</a:t>
            </a:r>
            <a:endParaRPr/>
          </a:p>
          <a:p>
            <a:pPr indent="0" lvl="0" marL="0" marR="0" rtl="0" algn="ctr">
              <a:spcBef>
                <a:spcPts val="0"/>
              </a:spcBef>
              <a:spcAft>
                <a:spcPts val="0"/>
              </a:spcAft>
              <a:buNone/>
            </a:pPr>
            <a:r>
              <a:t/>
            </a:r>
            <a:endParaRPr b="1" sz="2000">
              <a:solidFill>
                <a:schemeClr val="lt1"/>
              </a:solidFill>
              <a:latin typeface="Calibri"/>
              <a:ea typeface="Calibri"/>
              <a:cs typeface="Calibri"/>
              <a:sym typeface="Calibri"/>
            </a:endParaRPr>
          </a:p>
        </p:txBody>
      </p:sp>
      <p:pic>
        <p:nvPicPr>
          <p:cNvPr id="329" name="Google Shape;329;p28"/>
          <p:cNvPicPr preferRelativeResize="0"/>
          <p:nvPr/>
        </p:nvPicPr>
        <p:blipFill rotWithShape="1">
          <a:blip r:embed="rId4">
            <a:alphaModFix/>
          </a:blip>
          <a:srcRect b="0" l="0" r="0" t="0"/>
          <a:stretch/>
        </p:blipFill>
        <p:spPr>
          <a:xfrm>
            <a:off x="1819264" y="1469112"/>
            <a:ext cx="8067193" cy="4988112"/>
          </a:xfrm>
          <a:prstGeom prst="rect">
            <a:avLst/>
          </a:prstGeom>
          <a:noFill/>
          <a:ln>
            <a:noFill/>
          </a:ln>
          <a:effectLst>
            <a:outerShdw blurRad="63500" sx="102000" rotWithShape="0" algn="ctr" sy="102000">
              <a:srgbClr val="000000">
                <a:alpha val="40000"/>
              </a:srgbClr>
            </a:outerShdw>
          </a:effectLst>
        </p:spPr>
      </p:pic>
      <p:sp>
        <p:nvSpPr>
          <p:cNvPr id="330" name="Google Shape;330;p28"/>
          <p:cNvSpPr/>
          <p:nvPr/>
        </p:nvSpPr>
        <p:spPr>
          <a:xfrm>
            <a:off x="3143904" y="5388887"/>
            <a:ext cx="5196532" cy="328421"/>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34" name="Shape 334"/>
        <p:cNvGrpSpPr/>
        <p:nvPr/>
      </p:nvGrpSpPr>
      <p:grpSpPr>
        <a:xfrm>
          <a:off x="0" y="0"/>
          <a:ext cx="0" cy="0"/>
          <a:chOff x="0" y="0"/>
          <a:chExt cx="0" cy="0"/>
        </a:xfrm>
      </p:grpSpPr>
      <p:pic>
        <p:nvPicPr>
          <p:cNvPr id="335" name="Google Shape;335;p29"/>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36" name="Google Shape;336;p29"/>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337" name="Google Shape;337;p29"/>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2.ADIM : “AdventureWorks2019.bak”  linkinin üzerine tıklıyoruz. </a:t>
            </a:r>
            <a:endParaRPr/>
          </a:p>
        </p:txBody>
      </p:sp>
      <p:pic>
        <p:nvPicPr>
          <p:cNvPr id="338" name="Google Shape;338;p29"/>
          <p:cNvPicPr preferRelativeResize="0"/>
          <p:nvPr/>
        </p:nvPicPr>
        <p:blipFill rotWithShape="1">
          <a:blip r:embed="rId4">
            <a:alphaModFix/>
          </a:blip>
          <a:srcRect b="0" l="0" r="0" t="0"/>
          <a:stretch/>
        </p:blipFill>
        <p:spPr>
          <a:xfrm>
            <a:off x="1853053" y="1396303"/>
            <a:ext cx="8916547" cy="5184039"/>
          </a:xfrm>
          <a:prstGeom prst="rect">
            <a:avLst/>
          </a:prstGeom>
          <a:noFill/>
          <a:ln>
            <a:noFill/>
          </a:ln>
          <a:effectLst>
            <a:outerShdw blurRad="63500" sx="102000" rotWithShape="0" algn="ctr" sy="102000">
              <a:srgbClr val="000000">
                <a:alpha val="40000"/>
              </a:srgbClr>
            </a:outerShdw>
          </a:effectLst>
        </p:spPr>
      </p:pic>
      <p:sp>
        <p:nvSpPr>
          <p:cNvPr id="339" name="Google Shape;339;p29"/>
          <p:cNvSpPr/>
          <p:nvPr/>
        </p:nvSpPr>
        <p:spPr>
          <a:xfrm>
            <a:off x="2724727" y="4599710"/>
            <a:ext cx="2225964" cy="517236"/>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07" name="Shape 107"/>
        <p:cNvGrpSpPr/>
        <p:nvPr/>
      </p:nvGrpSpPr>
      <p:grpSpPr>
        <a:xfrm>
          <a:off x="0" y="0"/>
          <a:ext cx="0" cy="0"/>
          <a:chOff x="0" y="0"/>
          <a:chExt cx="0" cy="0"/>
        </a:xfrm>
      </p:grpSpPr>
      <p:pic>
        <p:nvPicPr>
          <p:cNvPr id="108" name="Google Shape;108;p3"/>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109" name="Google Shape;109;p3"/>
          <p:cNvSpPr txBox="1"/>
          <p:nvPr/>
        </p:nvSpPr>
        <p:spPr>
          <a:xfrm>
            <a:off x="1645920" y="0"/>
            <a:ext cx="899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SQL SERVER 2022 KURULUMU</a:t>
            </a:r>
            <a:endParaRPr b="1" i="0" sz="3600" u="none" cap="none" strike="noStrike">
              <a:solidFill>
                <a:schemeClr val="lt1"/>
              </a:solidFill>
              <a:latin typeface="Calibri"/>
              <a:ea typeface="Calibri"/>
              <a:cs typeface="Calibri"/>
              <a:sym typeface="Calibri"/>
            </a:endParaRPr>
          </a:p>
        </p:txBody>
      </p:sp>
      <p:sp>
        <p:nvSpPr>
          <p:cNvPr id="110" name="Google Shape;110;p3"/>
          <p:cNvSpPr txBox="1"/>
          <p:nvPr/>
        </p:nvSpPr>
        <p:spPr>
          <a:xfrm>
            <a:off x="0" y="930811"/>
            <a:ext cx="1219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3.ADIM : Developer Edition’ın altındaki “Hemen İndir” düğmesine tıklayalım.</a:t>
            </a:r>
            <a:endParaRPr/>
          </a:p>
        </p:txBody>
      </p:sp>
      <p:pic>
        <p:nvPicPr>
          <p:cNvPr id="111" name="Google Shape;111;p3"/>
          <p:cNvPicPr preferRelativeResize="0"/>
          <p:nvPr/>
        </p:nvPicPr>
        <p:blipFill rotWithShape="1">
          <a:blip r:embed="rId4">
            <a:alphaModFix/>
          </a:blip>
          <a:srcRect b="0" l="0" r="0" t="0"/>
          <a:stretch/>
        </p:blipFill>
        <p:spPr>
          <a:xfrm>
            <a:off x="619760" y="1639966"/>
            <a:ext cx="11206480" cy="3877882"/>
          </a:xfrm>
          <a:prstGeom prst="rect">
            <a:avLst/>
          </a:prstGeom>
          <a:noFill/>
          <a:ln>
            <a:noFill/>
          </a:ln>
          <a:effectLst>
            <a:outerShdw blurRad="63500" sx="102000" rotWithShape="0" algn="ctr" sy="102000">
              <a:srgbClr val="000000">
                <a:alpha val="40000"/>
              </a:srgbClr>
            </a:outerShdw>
          </a:effectLst>
        </p:spPr>
      </p:pic>
      <p:sp>
        <p:nvSpPr>
          <p:cNvPr id="112" name="Google Shape;112;p3"/>
          <p:cNvSpPr/>
          <p:nvPr/>
        </p:nvSpPr>
        <p:spPr>
          <a:xfrm>
            <a:off x="2204720" y="4724400"/>
            <a:ext cx="2387600" cy="57912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43" name="Shape 343"/>
        <p:cNvGrpSpPr/>
        <p:nvPr/>
      </p:nvGrpSpPr>
      <p:grpSpPr>
        <a:xfrm>
          <a:off x="0" y="0"/>
          <a:ext cx="0" cy="0"/>
          <a:chOff x="0" y="0"/>
          <a:chExt cx="0" cy="0"/>
        </a:xfrm>
      </p:grpSpPr>
      <p:pic>
        <p:nvPicPr>
          <p:cNvPr id="344" name="Google Shape;344;p30"/>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45" name="Google Shape;345;p30"/>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346" name="Google Shape;346;p30"/>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3.ADIM : Dosyamızı indirdiğimiz klasörü bulmak için “İndirilenler”’e tıklıyoruz. </a:t>
            </a:r>
            <a:endParaRPr/>
          </a:p>
        </p:txBody>
      </p:sp>
      <p:pic>
        <p:nvPicPr>
          <p:cNvPr id="347" name="Google Shape;347;p30"/>
          <p:cNvPicPr preferRelativeResize="0"/>
          <p:nvPr/>
        </p:nvPicPr>
        <p:blipFill rotWithShape="1">
          <a:blip r:embed="rId4">
            <a:alphaModFix/>
          </a:blip>
          <a:srcRect b="0" l="0" r="0" t="0"/>
          <a:stretch/>
        </p:blipFill>
        <p:spPr>
          <a:xfrm>
            <a:off x="849745" y="1672945"/>
            <a:ext cx="10339675" cy="4629088"/>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51" name="Shape 351"/>
        <p:cNvGrpSpPr/>
        <p:nvPr/>
      </p:nvGrpSpPr>
      <p:grpSpPr>
        <a:xfrm>
          <a:off x="0" y="0"/>
          <a:ext cx="0" cy="0"/>
          <a:chOff x="0" y="0"/>
          <a:chExt cx="0" cy="0"/>
        </a:xfrm>
      </p:grpSpPr>
      <p:pic>
        <p:nvPicPr>
          <p:cNvPr id="352" name="Google Shape;352;p31"/>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53" name="Google Shape;353;p31"/>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354" name="Google Shape;354;p31"/>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4.ADIM : “İndirilenlerin” içinde indirdiğimiz dosyayı buluyoruz ve “Klasörde Göster” diyoruz.</a:t>
            </a:r>
            <a:endParaRPr/>
          </a:p>
        </p:txBody>
      </p:sp>
      <p:pic>
        <p:nvPicPr>
          <p:cNvPr id="355" name="Google Shape;355;p31"/>
          <p:cNvPicPr preferRelativeResize="0"/>
          <p:nvPr/>
        </p:nvPicPr>
        <p:blipFill rotWithShape="1">
          <a:blip r:embed="rId4">
            <a:alphaModFix/>
          </a:blip>
          <a:srcRect b="0" l="0" r="0" t="0"/>
          <a:stretch/>
        </p:blipFill>
        <p:spPr>
          <a:xfrm>
            <a:off x="1289967" y="2495253"/>
            <a:ext cx="9612066" cy="2181529"/>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59" name="Shape 359"/>
        <p:cNvGrpSpPr/>
        <p:nvPr/>
      </p:nvGrpSpPr>
      <p:grpSpPr>
        <a:xfrm>
          <a:off x="0" y="0"/>
          <a:ext cx="0" cy="0"/>
          <a:chOff x="0" y="0"/>
          <a:chExt cx="0" cy="0"/>
        </a:xfrm>
      </p:grpSpPr>
      <p:pic>
        <p:nvPicPr>
          <p:cNvPr id="360" name="Google Shape;360;p32"/>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61" name="Google Shape;361;p32"/>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362" name="Google Shape;362;p32"/>
          <p:cNvSpPr txBox="1"/>
          <p:nvPr/>
        </p:nvSpPr>
        <p:spPr>
          <a:xfrm>
            <a:off x="264160" y="761226"/>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5.ADIM : “Downloads” kısmında AdventureWorks2019.bak dosyamızı görüyoruz.Sizde başka bir klasöre attıysa, ilgili klasöre gidip dosyamızı bulalım.</a:t>
            </a:r>
            <a:endParaRPr/>
          </a:p>
        </p:txBody>
      </p:sp>
      <p:pic>
        <p:nvPicPr>
          <p:cNvPr id="363" name="Google Shape;363;p32"/>
          <p:cNvPicPr preferRelativeResize="0"/>
          <p:nvPr/>
        </p:nvPicPr>
        <p:blipFill rotWithShape="1">
          <a:blip r:embed="rId4">
            <a:alphaModFix/>
          </a:blip>
          <a:srcRect b="0" l="0" r="0" t="0"/>
          <a:stretch/>
        </p:blipFill>
        <p:spPr>
          <a:xfrm>
            <a:off x="1422398" y="1554175"/>
            <a:ext cx="9124719" cy="5110776"/>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67" name="Shape 367"/>
        <p:cNvGrpSpPr/>
        <p:nvPr/>
      </p:nvGrpSpPr>
      <p:grpSpPr>
        <a:xfrm>
          <a:off x="0" y="0"/>
          <a:ext cx="0" cy="0"/>
          <a:chOff x="0" y="0"/>
          <a:chExt cx="0" cy="0"/>
        </a:xfrm>
      </p:grpSpPr>
      <p:pic>
        <p:nvPicPr>
          <p:cNvPr id="368" name="Google Shape;368;p33"/>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69" name="Google Shape;369;p33"/>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370" name="Google Shape;370;p33"/>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6.ADIM : Dosyamızı “CUT” yaparak alıyoruz.</a:t>
            </a:r>
            <a:endParaRPr/>
          </a:p>
        </p:txBody>
      </p:sp>
      <p:pic>
        <p:nvPicPr>
          <p:cNvPr id="371" name="Google Shape;371;p33"/>
          <p:cNvPicPr preferRelativeResize="0"/>
          <p:nvPr/>
        </p:nvPicPr>
        <p:blipFill rotWithShape="1">
          <a:blip r:embed="rId4">
            <a:alphaModFix/>
          </a:blip>
          <a:srcRect b="0" l="0" r="0" t="0"/>
          <a:stretch/>
        </p:blipFill>
        <p:spPr>
          <a:xfrm>
            <a:off x="1874981" y="1490913"/>
            <a:ext cx="8000075" cy="4605861"/>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75" name="Shape 375"/>
        <p:cNvGrpSpPr/>
        <p:nvPr/>
      </p:nvGrpSpPr>
      <p:grpSpPr>
        <a:xfrm>
          <a:off x="0" y="0"/>
          <a:ext cx="0" cy="0"/>
          <a:chOff x="0" y="0"/>
          <a:chExt cx="0" cy="0"/>
        </a:xfrm>
      </p:grpSpPr>
      <p:pic>
        <p:nvPicPr>
          <p:cNvPr id="376" name="Google Shape;376;p34"/>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377" name="Google Shape;377;p34"/>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378" name="Google Shape;378;p34"/>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7.ADIM : C klasöründeki “Program Files” Klasörünü seçiyoruz.</a:t>
            </a:r>
            <a:endParaRPr/>
          </a:p>
        </p:txBody>
      </p:sp>
      <p:pic>
        <p:nvPicPr>
          <p:cNvPr id="379" name="Google Shape;379;p34"/>
          <p:cNvPicPr preferRelativeResize="0"/>
          <p:nvPr/>
        </p:nvPicPr>
        <p:blipFill rotWithShape="1">
          <a:blip r:embed="rId4">
            <a:alphaModFix/>
          </a:blip>
          <a:srcRect b="0" l="0" r="0" t="0"/>
          <a:stretch/>
        </p:blipFill>
        <p:spPr>
          <a:xfrm>
            <a:off x="1301937" y="1785043"/>
            <a:ext cx="9707330" cy="4544059"/>
          </a:xfrm>
          <a:prstGeom prst="rect">
            <a:avLst/>
          </a:prstGeom>
          <a:noFill/>
          <a:ln>
            <a:noFill/>
          </a:ln>
          <a:effectLst>
            <a:outerShdw blurRad="63500" sx="102000" rotWithShape="0" algn="ctr" sy="102000">
              <a:srgbClr val="000000">
                <a:alpha val="40000"/>
              </a:srgbClr>
            </a:outerShdw>
          </a:effectLst>
        </p:spPr>
      </p:pic>
      <p:sp>
        <p:nvSpPr>
          <p:cNvPr id="380" name="Google Shape;380;p34"/>
          <p:cNvSpPr/>
          <p:nvPr/>
        </p:nvSpPr>
        <p:spPr>
          <a:xfrm>
            <a:off x="1352736" y="5802328"/>
            <a:ext cx="1621373" cy="425814"/>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34"/>
          <p:cNvSpPr/>
          <p:nvPr/>
        </p:nvSpPr>
        <p:spPr>
          <a:xfrm>
            <a:off x="3301999" y="3429000"/>
            <a:ext cx="2225964" cy="441036"/>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85" name="Shape 385"/>
        <p:cNvGrpSpPr/>
        <p:nvPr/>
      </p:nvGrpSpPr>
      <p:grpSpPr>
        <a:xfrm>
          <a:off x="0" y="0"/>
          <a:ext cx="0" cy="0"/>
          <a:chOff x="0" y="0"/>
          <a:chExt cx="0" cy="0"/>
        </a:xfrm>
      </p:grpSpPr>
      <p:pic>
        <p:nvPicPr>
          <p:cNvPr id="386" name="Google Shape;386;p35"/>
          <p:cNvPicPr preferRelativeResize="0"/>
          <p:nvPr/>
        </p:nvPicPr>
        <p:blipFill rotWithShape="1">
          <a:blip r:embed="rId3">
            <a:alphaModFix/>
          </a:blip>
          <a:srcRect b="0" l="0" r="0" t="0"/>
          <a:stretch/>
        </p:blipFill>
        <p:spPr>
          <a:xfrm>
            <a:off x="1847274" y="1677551"/>
            <a:ext cx="8215744" cy="4842170"/>
          </a:xfrm>
          <a:prstGeom prst="rect">
            <a:avLst/>
          </a:prstGeom>
          <a:noFill/>
          <a:ln>
            <a:noFill/>
          </a:ln>
          <a:effectLst>
            <a:outerShdw blurRad="63500" sx="102000" rotWithShape="0" algn="ctr" sy="102000">
              <a:srgbClr val="000000">
                <a:alpha val="40000"/>
              </a:srgbClr>
            </a:outerShdw>
          </a:effectLst>
        </p:spPr>
      </p:pic>
      <p:pic>
        <p:nvPicPr>
          <p:cNvPr id="387" name="Google Shape;387;p35"/>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388" name="Google Shape;388;p35"/>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389" name="Google Shape;389;p35"/>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8.ADIM : Program Files’ın içindeki “Microsoft SQL Server” klasörünü seçiyoruz.</a:t>
            </a:r>
            <a:endParaRPr/>
          </a:p>
        </p:txBody>
      </p:sp>
      <p:sp>
        <p:nvSpPr>
          <p:cNvPr id="390" name="Google Shape;390;p35"/>
          <p:cNvSpPr/>
          <p:nvPr/>
        </p:nvSpPr>
        <p:spPr>
          <a:xfrm>
            <a:off x="3495963" y="6188364"/>
            <a:ext cx="2225964" cy="298396"/>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394" name="Shape 394"/>
        <p:cNvGrpSpPr/>
        <p:nvPr/>
      </p:nvGrpSpPr>
      <p:grpSpPr>
        <a:xfrm>
          <a:off x="0" y="0"/>
          <a:ext cx="0" cy="0"/>
          <a:chOff x="0" y="0"/>
          <a:chExt cx="0" cy="0"/>
        </a:xfrm>
      </p:grpSpPr>
      <p:pic>
        <p:nvPicPr>
          <p:cNvPr id="395" name="Google Shape;395;p36"/>
          <p:cNvPicPr preferRelativeResize="0"/>
          <p:nvPr/>
        </p:nvPicPr>
        <p:blipFill rotWithShape="1">
          <a:blip r:embed="rId3">
            <a:alphaModFix/>
          </a:blip>
          <a:srcRect b="0" l="0" r="0" t="0"/>
          <a:stretch/>
        </p:blipFill>
        <p:spPr>
          <a:xfrm>
            <a:off x="994650" y="1690445"/>
            <a:ext cx="10202699" cy="3477110"/>
          </a:xfrm>
          <a:prstGeom prst="rect">
            <a:avLst/>
          </a:prstGeom>
          <a:noFill/>
          <a:ln>
            <a:noFill/>
          </a:ln>
        </p:spPr>
      </p:pic>
      <p:sp>
        <p:nvSpPr>
          <p:cNvPr id="396" name="Google Shape;396;p36"/>
          <p:cNvSpPr/>
          <p:nvPr/>
        </p:nvSpPr>
        <p:spPr>
          <a:xfrm>
            <a:off x="3015672" y="3906982"/>
            <a:ext cx="2225964" cy="298396"/>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97" name="Google Shape;397;p36"/>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398" name="Google Shape;398;p36"/>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399" name="Google Shape;399;p36"/>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9.ADIM : Kırmızı kutuyla gösterilen Folder’a tıklıyoruz.</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03" name="Shape 403"/>
        <p:cNvGrpSpPr/>
        <p:nvPr/>
      </p:nvGrpSpPr>
      <p:grpSpPr>
        <a:xfrm>
          <a:off x="0" y="0"/>
          <a:ext cx="0" cy="0"/>
          <a:chOff x="0" y="0"/>
          <a:chExt cx="0" cy="0"/>
        </a:xfrm>
      </p:grpSpPr>
      <p:pic>
        <p:nvPicPr>
          <p:cNvPr id="404" name="Google Shape;404;p37"/>
          <p:cNvPicPr preferRelativeResize="0"/>
          <p:nvPr/>
        </p:nvPicPr>
        <p:blipFill rotWithShape="1">
          <a:blip r:embed="rId3">
            <a:alphaModFix/>
          </a:blip>
          <a:srcRect b="0" l="0" r="0" t="0"/>
          <a:stretch/>
        </p:blipFill>
        <p:spPr>
          <a:xfrm>
            <a:off x="1185177" y="2352525"/>
            <a:ext cx="9821646" cy="2152950"/>
          </a:xfrm>
          <a:prstGeom prst="rect">
            <a:avLst/>
          </a:prstGeom>
          <a:noFill/>
          <a:ln>
            <a:noFill/>
          </a:ln>
        </p:spPr>
      </p:pic>
      <p:sp>
        <p:nvSpPr>
          <p:cNvPr id="405" name="Google Shape;405;p37"/>
          <p:cNvSpPr/>
          <p:nvPr/>
        </p:nvSpPr>
        <p:spPr>
          <a:xfrm>
            <a:off x="3144981" y="3251200"/>
            <a:ext cx="2225964" cy="554182"/>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06" name="Google Shape;406;p37"/>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407" name="Google Shape;407;p37"/>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08" name="Google Shape;408;p37"/>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10.ADIM : “MSSQL” klasörüne tıklıyoruz.</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12" name="Shape 412"/>
        <p:cNvGrpSpPr/>
        <p:nvPr/>
      </p:nvGrpSpPr>
      <p:grpSpPr>
        <a:xfrm>
          <a:off x="0" y="0"/>
          <a:ext cx="0" cy="0"/>
          <a:chOff x="0" y="0"/>
          <a:chExt cx="0" cy="0"/>
        </a:xfrm>
      </p:grpSpPr>
      <p:pic>
        <p:nvPicPr>
          <p:cNvPr id="413" name="Google Shape;413;p38"/>
          <p:cNvPicPr preferRelativeResize="0"/>
          <p:nvPr/>
        </p:nvPicPr>
        <p:blipFill rotWithShape="1">
          <a:blip r:embed="rId3">
            <a:alphaModFix/>
          </a:blip>
          <a:srcRect b="0" l="0" r="0" t="0"/>
          <a:stretch/>
        </p:blipFill>
        <p:spPr>
          <a:xfrm>
            <a:off x="623537" y="1667066"/>
            <a:ext cx="11222016" cy="3629532"/>
          </a:xfrm>
          <a:prstGeom prst="rect">
            <a:avLst/>
          </a:prstGeom>
          <a:noFill/>
          <a:ln>
            <a:noFill/>
          </a:ln>
          <a:effectLst>
            <a:outerShdw blurRad="63500" sx="102000" rotWithShape="0" algn="ctr" sy="102000">
              <a:srgbClr val="000000">
                <a:alpha val="40000"/>
              </a:srgbClr>
            </a:outerShdw>
          </a:effectLst>
        </p:spPr>
      </p:pic>
      <p:sp>
        <p:nvSpPr>
          <p:cNvPr id="414" name="Google Shape;414;p38"/>
          <p:cNvSpPr/>
          <p:nvPr/>
        </p:nvSpPr>
        <p:spPr>
          <a:xfrm>
            <a:off x="2618508" y="2761673"/>
            <a:ext cx="2225964" cy="4064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5" name="Google Shape;415;p38"/>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416" name="Google Shape;416;p38"/>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17" name="Google Shape;417;p38"/>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11.ADIM : “Backup” klasörüne tıklıyoruz.</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21" name="Shape 421"/>
        <p:cNvGrpSpPr/>
        <p:nvPr/>
      </p:nvGrpSpPr>
      <p:grpSpPr>
        <a:xfrm>
          <a:off x="0" y="0"/>
          <a:ext cx="0" cy="0"/>
          <a:chOff x="0" y="0"/>
          <a:chExt cx="0" cy="0"/>
        </a:xfrm>
      </p:grpSpPr>
      <p:pic>
        <p:nvPicPr>
          <p:cNvPr id="422" name="Google Shape;422;p39"/>
          <p:cNvPicPr preferRelativeResize="0"/>
          <p:nvPr/>
        </p:nvPicPr>
        <p:blipFill rotWithShape="1">
          <a:blip r:embed="rId3">
            <a:alphaModFix/>
          </a:blip>
          <a:srcRect b="0" l="0" r="0" t="0"/>
          <a:stretch/>
        </p:blipFill>
        <p:spPr>
          <a:xfrm>
            <a:off x="861282" y="1457050"/>
            <a:ext cx="10469436" cy="3943900"/>
          </a:xfrm>
          <a:prstGeom prst="rect">
            <a:avLst/>
          </a:prstGeom>
          <a:noFill/>
          <a:ln>
            <a:noFill/>
          </a:ln>
        </p:spPr>
      </p:pic>
      <p:sp>
        <p:nvSpPr>
          <p:cNvPr id="423" name="Google Shape;423;p39"/>
          <p:cNvSpPr/>
          <p:nvPr/>
        </p:nvSpPr>
        <p:spPr>
          <a:xfrm>
            <a:off x="2858653" y="2560427"/>
            <a:ext cx="2225964" cy="4064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24" name="Google Shape;424;p39"/>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425" name="Google Shape;425;p39"/>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26" name="Google Shape;426;p39"/>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12.ADIM : İlgili alana dosyamızı yapıştırıyoruz.</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16" name="Shape 116"/>
        <p:cNvGrpSpPr/>
        <p:nvPr/>
      </p:nvGrpSpPr>
      <p:grpSpPr>
        <a:xfrm>
          <a:off x="0" y="0"/>
          <a:ext cx="0" cy="0"/>
          <a:chOff x="0" y="0"/>
          <a:chExt cx="0" cy="0"/>
        </a:xfrm>
      </p:grpSpPr>
      <p:pic>
        <p:nvPicPr>
          <p:cNvPr id="117" name="Google Shape;117;p4"/>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118" name="Google Shape;118;p4"/>
          <p:cNvSpPr txBox="1"/>
          <p:nvPr/>
        </p:nvSpPr>
        <p:spPr>
          <a:xfrm>
            <a:off x="1645920" y="0"/>
            <a:ext cx="899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SQL SERVER 2022 KURULUMU</a:t>
            </a:r>
            <a:endParaRPr b="1" i="0" sz="3600" u="none" cap="none" strike="noStrike">
              <a:solidFill>
                <a:schemeClr val="lt1"/>
              </a:solidFill>
              <a:latin typeface="Calibri"/>
              <a:ea typeface="Calibri"/>
              <a:cs typeface="Calibri"/>
              <a:sym typeface="Calibri"/>
            </a:endParaRPr>
          </a:p>
        </p:txBody>
      </p:sp>
      <p:sp>
        <p:nvSpPr>
          <p:cNvPr id="119" name="Google Shape;119;p4"/>
          <p:cNvSpPr txBox="1"/>
          <p:nvPr/>
        </p:nvSpPr>
        <p:spPr>
          <a:xfrm>
            <a:off x="0" y="930811"/>
            <a:ext cx="1219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4.ADIM :Setup dosyamızın üzerine tıklayalım.</a:t>
            </a:r>
            <a:endParaRPr/>
          </a:p>
        </p:txBody>
      </p:sp>
      <p:pic>
        <p:nvPicPr>
          <p:cNvPr id="120" name="Google Shape;120;p4"/>
          <p:cNvPicPr preferRelativeResize="0"/>
          <p:nvPr/>
        </p:nvPicPr>
        <p:blipFill rotWithShape="1">
          <a:blip r:embed="rId4">
            <a:alphaModFix/>
          </a:blip>
          <a:srcRect b="0" l="0" r="0" t="0"/>
          <a:stretch/>
        </p:blipFill>
        <p:spPr>
          <a:xfrm>
            <a:off x="4612502" y="3071762"/>
            <a:ext cx="2800741" cy="714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30" name="Shape 430"/>
        <p:cNvGrpSpPr/>
        <p:nvPr/>
      </p:nvGrpSpPr>
      <p:grpSpPr>
        <a:xfrm>
          <a:off x="0" y="0"/>
          <a:ext cx="0" cy="0"/>
          <a:chOff x="0" y="0"/>
          <a:chExt cx="0" cy="0"/>
        </a:xfrm>
      </p:grpSpPr>
      <p:pic>
        <p:nvPicPr>
          <p:cNvPr id="431" name="Google Shape;431;p40"/>
          <p:cNvPicPr preferRelativeResize="0"/>
          <p:nvPr/>
        </p:nvPicPr>
        <p:blipFill rotWithShape="1">
          <a:blip r:embed="rId3">
            <a:alphaModFix/>
          </a:blip>
          <a:srcRect b="0" l="0" r="0" t="0"/>
          <a:stretch/>
        </p:blipFill>
        <p:spPr>
          <a:xfrm>
            <a:off x="938886" y="1734141"/>
            <a:ext cx="10469436" cy="3943900"/>
          </a:xfrm>
          <a:prstGeom prst="rect">
            <a:avLst/>
          </a:prstGeom>
          <a:noFill/>
          <a:ln>
            <a:noFill/>
          </a:ln>
        </p:spPr>
      </p:pic>
      <p:sp>
        <p:nvSpPr>
          <p:cNvPr id="432" name="Google Shape;432;p40"/>
          <p:cNvSpPr/>
          <p:nvPr/>
        </p:nvSpPr>
        <p:spPr>
          <a:xfrm>
            <a:off x="2184399" y="1997009"/>
            <a:ext cx="8095674" cy="406400"/>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33" name="Google Shape;433;p40"/>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434" name="Google Shape;434;p40"/>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35" name="Google Shape;435;p40"/>
          <p:cNvSpPr txBox="1"/>
          <p:nvPr/>
        </p:nvSpPr>
        <p:spPr>
          <a:xfrm>
            <a:off x="264160" y="761226"/>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12.ADIM DEVAM : Tekrak özetlemek gerekirse, dosyamızı aşağıdaki kırmızı kutu içinde gösterilen alana koymuş olduk.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39" name="Shape 439"/>
        <p:cNvGrpSpPr/>
        <p:nvPr/>
      </p:nvGrpSpPr>
      <p:grpSpPr>
        <a:xfrm>
          <a:off x="0" y="0"/>
          <a:ext cx="0" cy="0"/>
          <a:chOff x="0" y="0"/>
          <a:chExt cx="0" cy="0"/>
        </a:xfrm>
      </p:grpSpPr>
      <p:pic>
        <p:nvPicPr>
          <p:cNvPr id="440" name="Google Shape;440;p41"/>
          <p:cNvPicPr preferRelativeResize="0"/>
          <p:nvPr/>
        </p:nvPicPr>
        <p:blipFill rotWithShape="1">
          <a:blip r:embed="rId3">
            <a:alphaModFix/>
          </a:blip>
          <a:srcRect b="0" l="0" r="0" t="0"/>
          <a:stretch/>
        </p:blipFill>
        <p:spPr>
          <a:xfrm>
            <a:off x="1311563" y="2717979"/>
            <a:ext cx="8821493" cy="3935978"/>
          </a:xfrm>
          <a:prstGeom prst="rect">
            <a:avLst/>
          </a:prstGeom>
          <a:noFill/>
          <a:ln>
            <a:noFill/>
          </a:ln>
        </p:spPr>
      </p:pic>
      <p:sp>
        <p:nvSpPr>
          <p:cNvPr id="441" name="Google Shape;441;p41"/>
          <p:cNvSpPr/>
          <p:nvPr/>
        </p:nvSpPr>
        <p:spPr>
          <a:xfrm>
            <a:off x="1930400" y="4498108"/>
            <a:ext cx="2272145" cy="304801"/>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42" name="Google Shape;442;p41"/>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443" name="Google Shape;443;p41"/>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44" name="Google Shape;444;p41"/>
          <p:cNvSpPr txBox="1"/>
          <p:nvPr/>
        </p:nvSpPr>
        <p:spPr>
          <a:xfrm>
            <a:off x="264160" y="761226"/>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13.ADIM : Daha sonra, SSMS arayüzümüzü açıyoruz. Ve Database sağtık ile “Restore Database” kısmına tıklıyoruz.</a:t>
            </a:r>
            <a:endParaRPr/>
          </a:p>
        </p:txBody>
      </p:sp>
      <p:pic>
        <p:nvPicPr>
          <p:cNvPr id="445" name="Google Shape;445;p41"/>
          <p:cNvPicPr preferRelativeResize="0"/>
          <p:nvPr/>
        </p:nvPicPr>
        <p:blipFill rotWithShape="1">
          <a:blip r:embed="rId5">
            <a:alphaModFix/>
          </a:blip>
          <a:srcRect b="0" l="0" r="0" t="0"/>
          <a:stretch/>
        </p:blipFill>
        <p:spPr>
          <a:xfrm>
            <a:off x="1847272" y="1465879"/>
            <a:ext cx="7715401" cy="99836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49" name="Shape 449"/>
        <p:cNvGrpSpPr/>
        <p:nvPr/>
      </p:nvGrpSpPr>
      <p:grpSpPr>
        <a:xfrm>
          <a:off x="0" y="0"/>
          <a:ext cx="0" cy="0"/>
          <a:chOff x="0" y="0"/>
          <a:chExt cx="0" cy="0"/>
        </a:xfrm>
      </p:grpSpPr>
      <p:pic>
        <p:nvPicPr>
          <p:cNvPr id="450" name="Google Shape;450;p42"/>
          <p:cNvPicPr preferRelativeResize="0"/>
          <p:nvPr/>
        </p:nvPicPr>
        <p:blipFill rotWithShape="1">
          <a:blip r:embed="rId3">
            <a:alphaModFix/>
          </a:blip>
          <a:srcRect b="0" l="0" r="0" t="0"/>
          <a:stretch/>
        </p:blipFill>
        <p:spPr>
          <a:xfrm>
            <a:off x="2503053" y="1450619"/>
            <a:ext cx="6808499" cy="5171012"/>
          </a:xfrm>
          <a:prstGeom prst="rect">
            <a:avLst/>
          </a:prstGeom>
          <a:noFill/>
          <a:ln>
            <a:noFill/>
          </a:ln>
        </p:spPr>
      </p:pic>
      <p:sp>
        <p:nvSpPr>
          <p:cNvPr id="451" name="Google Shape;451;p42"/>
          <p:cNvSpPr/>
          <p:nvPr/>
        </p:nvSpPr>
        <p:spPr>
          <a:xfrm>
            <a:off x="4627418" y="2662025"/>
            <a:ext cx="1754908" cy="304801"/>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52" name="Google Shape;452;p42"/>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453" name="Google Shape;453;p42"/>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54" name="Google Shape;454;p42"/>
          <p:cNvSpPr txBox="1"/>
          <p:nvPr/>
        </p:nvSpPr>
        <p:spPr>
          <a:xfrm>
            <a:off x="264160" y="761226"/>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14.ADIM : Restore Database’e tıkladıktan sonra karşımıza aşağıdaki gibi bir alan açılacaktır. Burada “Device”’a tılayıp, daha sonra “…” olan yere tıklayalım.</a:t>
            </a:r>
            <a:endParaRPr/>
          </a:p>
        </p:txBody>
      </p:sp>
      <p:sp>
        <p:nvSpPr>
          <p:cNvPr id="455" name="Google Shape;455;p42"/>
          <p:cNvSpPr/>
          <p:nvPr/>
        </p:nvSpPr>
        <p:spPr>
          <a:xfrm>
            <a:off x="8506691" y="2586183"/>
            <a:ext cx="804861" cy="483082"/>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59" name="Shape 459"/>
        <p:cNvGrpSpPr/>
        <p:nvPr/>
      </p:nvGrpSpPr>
      <p:grpSpPr>
        <a:xfrm>
          <a:off x="0" y="0"/>
          <a:ext cx="0" cy="0"/>
          <a:chOff x="0" y="0"/>
          <a:chExt cx="0" cy="0"/>
        </a:xfrm>
      </p:grpSpPr>
      <p:pic>
        <p:nvPicPr>
          <p:cNvPr id="460" name="Google Shape;460;p43"/>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461" name="Google Shape;461;p43"/>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62" name="Google Shape;462;p43"/>
          <p:cNvSpPr txBox="1"/>
          <p:nvPr/>
        </p:nvSpPr>
        <p:spPr>
          <a:xfrm>
            <a:off x="264160" y="761226"/>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15.ADIM : “Add” Seçeneğine tıklıyoruz.</a:t>
            </a:r>
            <a:endParaRPr/>
          </a:p>
        </p:txBody>
      </p:sp>
      <p:sp>
        <p:nvSpPr>
          <p:cNvPr id="463" name="Google Shape;463;p43"/>
          <p:cNvSpPr/>
          <p:nvPr/>
        </p:nvSpPr>
        <p:spPr>
          <a:xfrm>
            <a:off x="8506691" y="2586183"/>
            <a:ext cx="804861" cy="483082"/>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4" name="Google Shape;464;p43"/>
          <p:cNvPicPr preferRelativeResize="0"/>
          <p:nvPr/>
        </p:nvPicPr>
        <p:blipFill rotWithShape="1">
          <a:blip r:embed="rId4">
            <a:alphaModFix/>
          </a:blip>
          <a:srcRect b="0" l="0" r="0" t="0"/>
          <a:stretch/>
        </p:blipFill>
        <p:spPr>
          <a:xfrm>
            <a:off x="2049754" y="1583216"/>
            <a:ext cx="8211696" cy="4544059"/>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68" name="Shape 468"/>
        <p:cNvGrpSpPr/>
        <p:nvPr/>
      </p:nvGrpSpPr>
      <p:grpSpPr>
        <a:xfrm>
          <a:off x="0" y="0"/>
          <a:ext cx="0" cy="0"/>
          <a:chOff x="0" y="0"/>
          <a:chExt cx="0" cy="0"/>
        </a:xfrm>
      </p:grpSpPr>
      <p:pic>
        <p:nvPicPr>
          <p:cNvPr id="469" name="Google Shape;469;p44"/>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470" name="Google Shape;470;p44"/>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71" name="Google Shape;471;p44"/>
          <p:cNvSpPr txBox="1"/>
          <p:nvPr/>
        </p:nvSpPr>
        <p:spPr>
          <a:xfrm>
            <a:off x="264160" y="761226"/>
            <a:ext cx="11782884"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16.ADIM : “AdventureWorks2019.bak” dosyamızı ilgili alanda görüyor olmamız gerekiyor. Eğer gelmediyse kırmızı yuvarlak ile gösterilen Refresh düğmesine basabiliriz. Veya  dosyayı yukarıdaki slaytlarda anlattığımız  yer hariç başka yerede koymuş olabiliriz. Bu durumda mavi kutucuğun olduğu yerdeki folderlardan dosyamızı nereye koyduysak dosyamızı bulacağız. Ancak biz dosyamızı bulmakla uğraşmayalım diye, geçtiğimiz slaytlarda gördüğünüz gibi, dosyamızı ilgili alana koymuştuk. Dolayısyla , “AdventureWorks2019.bak”  dosyamız hemen karşımıza çıktı. Dosyamızı geçtiğimiz slaytlarda anlattığımız slaytlara koymuşsak ve yinede çıkmıyorsa,mor kutucuğun içindeki klasör yolunu bizim dosyayı koyduğumuz klasör yolu olarak düzeltmemiz lazım.Onu da gene mavi kutucuktan yapabiliriz. </a:t>
            </a:r>
            <a:endParaRPr/>
          </a:p>
        </p:txBody>
      </p:sp>
      <p:grpSp>
        <p:nvGrpSpPr>
          <p:cNvPr id="472" name="Google Shape;472;p44"/>
          <p:cNvGrpSpPr/>
          <p:nvPr/>
        </p:nvGrpSpPr>
        <p:grpSpPr>
          <a:xfrm>
            <a:off x="2875539" y="3315771"/>
            <a:ext cx="5888873" cy="3531067"/>
            <a:chOff x="3168969" y="2259082"/>
            <a:chExt cx="5854062" cy="4356957"/>
          </a:xfrm>
        </p:grpSpPr>
        <p:pic>
          <p:nvPicPr>
            <p:cNvPr id="473" name="Google Shape;473;p44"/>
            <p:cNvPicPr preferRelativeResize="0"/>
            <p:nvPr/>
          </p:nvPicPr>
          <p:blipFill rotWithShape="1">
            <a:blip r:embed="rId4">
              <a:alphaModFix/>
            </a:blip>
            <a:srcRect b="0" l="0" r="0" t="0"/>
            <a:stretch/>
          </p:blipFill>
          <p:spPr>
            <a:xfrm>
              <a:off x="3168969" y="2259082"/>
              <a:ext cx="5854062" cy="4356957"/>
            </a:xfrm>
            <a:prstGeom prst="rect">
              <a:avLst/>
            </a:prstGeom>
            <a:noFill/>
            <a:ln>
              <a:noFill/>
            </a:ln>
            <a:effectLst>
              <a:outerShdw blurRad="63500" sx="102000" rotWithShape="0" algn="ctr" sy="102000">
                <a:srgbClr val="000000">
                  <a:alpha val="40000"/>
                </a:srgbClr>
              </a:outerShdw>
            </a:effectLst>
          </p:spPr>
        </p:pic>
        <p:sp>
          <p:nvSpPr>
            <p:cNvPr id="474" name="Google Shape;474;p44"/>
            <p:cNvSpPr/>
            <p:nvPr/>
          </p:nvSpPr>
          <p:spPr>
            <a:xfrm>
              <a:off x="4925964" y="3371790"/>
              <a:ext cx="1653309" cy="196678"/>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44"/>
            <p:cNvSpPr/>
            <p:nvPr/>
          </p:nvSpPr>
          <p:spPr>
            <a:xfrm>
              <a:off x="6751783" y="3091099"/>
              <a:ext cx="323273" cy="337901"/>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6" name="Google Shape;476;p44"/>
          <p:cNvSpPr/>
          <p:nvPr/>
        </p:nvSpPr>
        <p:spPr>
          <a:xfrm>
            <a:off x="3069158" y="3905646"/>
            <a:ext cx="1487056" cy="2448410"/>
          </a:xfrm>
          <a:prstGeom prst="rect">
            <a:avLst/>
          </a:prstGeom>
          <a:noFill/>
          <a:ln cap="flat" cmpd="sng" w="571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44"/>
          <p:cNvSpPr/>
          <p:nvPr/>
        </p:nvSpPr>
        <p:spPr>
          <a:xfrm>
            <a:off x="4589855" y="4047301"/>
            <a:ext cx="1769394" cy="159396"/>
          </a:xfrm>
          <a:prstGeom prst="rect">
            <a:avLst/>
          </a:prstGeom>
          <a:noFill/>
          <a:ln cap="flat" cmpd="sng" w="2857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483" name="Google Shape;483;p45"/>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84" name="Google Shape;484;p45"/>
          <p:cNvSpPr txBox="1"/>
          <p:nvPr/>
        </p:nvSpPr>
        <p:spPr>
          <a:xfrm>
            <a:off x="204558" y="701973"/>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17.ADIM : “OK” düğmesine basıyoruz. </a:t>
            </a:r>
            <a:endParaRPr/>
          </a:p>
        </p:txBody>
      </p:sp>
      <p:pic>
        <p:nvPicPr>
          <p:cNvPr id="485" name="Google Shape;485;p45"/>
          <p:cNvPicPr preferRelativeResize="0"/>
          <p:nvPr/>
        </p:nvPicPr>
        <p:blipFill rotWithShape="1">
          <a:blip r:embed="rId4">
            <a:alphaModFix/>
          </a:blip>
          <a:srcRect b="0" l="0" r="0" t="0"/>
          <a:stretch/>
        </p:blipFill>
        <p:spPr>
          <a:xfrm>
            <a:off x="1856509" y="1256857"/>
            <a:ext cx="7473683" cy="5261406"/>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89" name="Shape 489"/>
        <p:cNvGrpSpPr/>
        <p:nvPr/>
      </p:nvGrpSpPr>
      <p:grpSpPr>
        <a:xfrm>
          <a:off x="0" y="0"/>
          <a:ext cx="0" cy="0"/>
          <a:chOff x="0" y="0"/>
          <a:chExt cx="0" cy="0"/>
        </a:xfrm>
      </p:grpSpPr>
      <p:pic>
        <p:nvPicPr>
          <p:cNvPr id="490" name="Google Shape;490;p46"/>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491" name="Google Shape;491;p46"/>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492" name="Google Shape;492;p46"/>
          <p:cNvSpPr txBox="1"/>
          <p:nvPr/>
        </p:nvSpPr>
        <p:spPr>
          <a:xfrm>
            <a:off x="204558" y="701973"/>
            <a:ext cx="117828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18.ADIM : “OK” düğmesine basıyoruz. </a:t>
            </a:r>
            <a:endParaRPr/>
          </a:p>
        </p:txBody>
      </p:sp>
      <p:pic>
        <p:nvPicPr>
          <p:cNvPr id="493" name="Google Shape;493;p46"/>
          <p:cNvPicPr preferRelativeResize="0"/>
          <p:nvPr/>
        </p:nvPicPr>
        <p:blipFill rotWithShape="1">
          <a:blip r:embed="rId4">
            <a:alphaModFix/>
          </a:blip>
          <a:srcRect b="0" l="0" r="0" t="0"/>
          <a:stretch/>
        </p:blipFill>
        <p:spPr>
          <a:xfrm>
            <a:off x="2938022" y="1620269"/>
            <a:ext cx="6315956" cy="4182059"/>
          </a:xfrm>
          <a:prstGeom prst="rect">
            <a:avLst/>
          </a:prstGeom>
          <a:noFill/>
          <a:ln>
            <a:noFill/>
          </a:ln>
          <a:effectLst>
            <a:outerShdw blurRad="63500" sx="102000" rotWithShape="0" algn="ctr" sy="102000">
              <a:srgbClr val="000000">
                <a:alpha val="4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497" name="Shape 497"/>
        <p:cNvGrpSpPr/>
        <p:nvPr/>
      </p:nvGrpSpPr>
      <p:grpSpPr>
        <a:xfrm>
          <a:off x="0" y="0"/>
          <a:ext cx="0" cy="0"/>
          <a:chOff x="0" y="0"/>
          <a:chExt cx="0" cy="0"/>
        </a:xfrm>
      </p:grpSpPr>
      <p:pic>
        <p:nvPicPr>
          <p:cNvPr id="498" name="Google Shape;498;p47"/>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499" name="Google Shape;499;p47"/>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500" name="Google Shape;500;p47"/>
          <p:cNvSpPr txBox="1"/>
          <p:nvPr/>
        </p:nvSpPr>
        <p:spPr>
          <a:xfrm>
            <a:off x="204558" y="701973"/>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19.ADIM : “Restore” kısmı tikli olmak zorunda ve kırmızı kutunun içinde olduğu gibi, dosyamız ilgili alanda olmalı. Daha sonra tekrar “ok” düğmesine basıyoruz. </a:t>
            </a:r>
            <a:endParaRPr/>
          </a:p>
        </p:txBody>
      </p:sp>
      <p:pic>
        <p:nvPicPr>
          <p:cNvPr id="501" name="Google Shape;501;p47"/>
          <p:cNvPicPr preferRelativeResize="0"/>
          <p:nvPr/>
        </p:nvPicPr>
        <p:blipFill rotWithShape="1">
          <a:blip r:embed="rId4">
            <a:alphaModFix/>
          </a:blip>
          <a:srcRect b="0" l="0" r="0" t="0"/>
          <a:stretch/>
        </p:blipFill>
        <p:spPr>
          <a:xfrm>
            <a:off x="2586182" y="1622093"/>
            <a:ext cx="6143191" cy="5080355"/>
          </a:xfrm>
          <a:prstGeom prst="rect">
            <a:avLst/>
          </a:prstGeom>
          <a:noFill/>
          <a:ln>
            <a:noFill/>
          </a:ln>
        </p:spPr>
      </p:pic>
      <p:sp>
        <p:nvSpPr>
          <p:cNvPr id="502" name="Google Shape;502;p47"/>
          <p:cNvSpPr/>
          <p:nvPr/>
        </p:nvSpPr>
        <p:spPr>
          <a:xfrm>
            <a:off x="4655128" y="4162270"/>
            <a:ext cx="3842328" cy="252712"/>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506" name="Shape 506"/>
        <p:cNvGrpSpPr/>
        <p:nvPr/>
      </p:nvGrpSpPr>
      <p:grpSpPr>
        <a:xfrm>
          <a:off x="0" y="0"/>
          <a:ext cx="0" cy="0"/>
          <a:chOff x="0" y="0"/>
          <a:chExt cx="0" cy="0"/>
        </a:xfrm>
      </p:grpSpPr>
      <p:pic>
        <p:nvPicPr>
          <p:cNvPr id="507" name="Google Shape;507;p48"/>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508" name="Google Shape;508;p48"/>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509" name="Google Shape;509;p48"/>
          <p:cNvSpPr txBox="1"/>
          <p:nvPr/>
        </p:nvSpPr>
        <p:spPr>
          <a:xfrm>
            <a:off x="204558" y="701973"/>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20.ADIM : “Ok” bastıktan sonra yüklemenin tamamlanmış ve kırmızı kutudaki gibi mesajın karşımıza çıkması gerekmektedir. </a:t>
            </a:r>
            <a:endParaRPr/>
          </a:p>
        </p:txBody>
      </p:sp>
      <p:pic>
        <p:nvPicPr>
          <p:cNvPr id="510" name="Google Shape;510;p48"/>
          <p:cNvPicPr preferRelativeResize="0"/>
          <p:nvPr/>
        </p:nvPicPr>
        <p:blipFill rotWithShape="1">
          <a:blip r:embed="rId4">
            <a:alphaModFix/>
          </a:blip>
          <a:srcRect b="0" l="0" r="0" t="0"/>
          <a:stretch/>
        </p:blipFill>
        <p:spPr>
          <a:xfrm>
            <a:off x="2611065" y="1423598"/>
            <a:ext cx="6183476" cy="5332802"/>
          </a:xfrm>
          <a:prstGeom prst="rect">
            <a:avLst/>
          </a:prstGeom>
          <a:noFill/>
          <a:ln>
            <a:noFill/>
          </a:ln>
        </p:spPr>
      </p:pic>
      <p:sp>
        <p:nvSpPr>
          <p:cNvPr id="511" name="Google Shape;511;p48"/>
          <p:cNvSpPr/>
          <p:nvPr/>
        </p:nvSpPr>
        <p:spPr>
          <a:xfrm>
            <a:off x="3990108" y="3429000"/>
            <a:ext cx="3666837" cy="1752599"/>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48"/>
          <p:cNvSpPr/>
          <p:nvPr/>
        </p:nvSpPr>
        <p:spPr>
          <a:xfrm>
            <a:off x="2611065" y="1545381"/>
            <a:ext cx="6183476" cy="385019"/>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516" name="Shape 516"/>
        <p:cNvGrpSpPr/>
        <p:nvPr/>
      </p:nvGrpSpPr>
      <p:grpSpPr>
        <a:xfrm>
          <a:off x="0" y="0"/>
          <a:ext cx="0" cy="0"/>
          <a:chOff x="0" y="0"/>
          <a:chExt cx="0" cy="0"/>
        </a:xfrm>
      </p:grpSpPr>
      <p:pic>
        <p:nvPicPr>
          <p:cNvPr id="517" name="Google Shape;517;p49"/>
          <p:cNvPicPr preferRelativeResize="0"/>
          <p:nvPr/>
        </p:nvPicPr>
        <p:blipFill rotWithShape="1">
          <a:blip r:embed="rId3">
            <a:alphaModFix/>
          </a:blip>
          <a:srcRect b="0" l="0" r="0" t="0"/>
          <a:stretch/>
        </p:blipFill>
        <p:spPr>
          <a:xfrm>
            <a:off x="3266680" y="2523998"/>
            <a:ext cx="5658640" cy="1810003"/>
          </a:xfrm>
          <a:prstGeom prst="rect">
            <a:avLst/>
          </a:prstGeom>
          <a:noFill/>
          <a:ln>
            <a:noFill/>
          </a:ln>
        </p:spPr>
      </p:pic>
      <p:pic>
        <p:nvPicPr>
          <p:cNvPr id="518" name="Google Shape;518;p49"/>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519" name="Google Shape;519;p49"/>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520" name="Google Shape;520;p49"/>
          <p:cNvSpPr txBox="1"/>
          <p:nvPr/>
        </p:nvSpPr>
        <p:spPr>
          <a:xfrm>
            <a:off x="204558" y="701973"/>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21.ADIM : “AdventureWorks2019” veri tabanımızın “Databases” folder altında gözükmesi gerekiyor. Eğer gelmediyse, kırımızı yuvarlağın olduğu “refresh” düğmesine basmamız yeterlidir. </a:t>
            </a:r>
            <a:endParaRPr/>
          </a:p>
        </p:txBody>
      </p:sp>
      <p:sp>
        <p:nvSpPr>
          <p:cNvPr id="521" name="Google Shape;521;p49"/>
          <p:cNvSpPr/>
          <p:nvPr/>
        </p:nvSpPr>
        <p:spPr>
          <a:xfrm>
            <a:off x="3343563" y="3980873"/>
            <a:ext cx="3666837" cy="240145"/>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2" name="Google Shape;522;p49"/>
          <p:cNvSpPr/>
          <p:nvPr/>
        </p:nvSpPr>
        <p:spPr>
          <a:xfrm>
            <a:off x="5070764" y="2770909"/>
            <a:ext cx="415637" cy="406400"/>
          </a:xfrm>
          <a:prstGeom prst="ellipse">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24" name="Shape 124"/>
        <p:cNvGrpSpPr/>
        <p:nvPr/>
      </p:nvGrpSpPr>
      <p:grpSpPr>
        <a:xfrm>
          <a:off x="0" y="0"/>
          <a:ext cx="0" cy="0"/>
          <a:chOff x="0" y="0"/>
          <a:chExt cx="0" cy="0"/>
        </a:xfrm>
      </p:grpSpPr>
      <p:pic>
        <p:nvPicPr>
          <p:cNvPr id="125" name="Google Shape;125;p5"/>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126" name="Google Shape;126;p5"/>
          <p:cNvSpPr txBox="1"/>
          <p:nvPr/>
        </p:nvSpPr>
        <p:spPr>
          <a:xfrm>
            <a:off x="1645920" y="0"/>
            <a:ext cx="899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SQL SERVER 2022 KURULUMU</a:t>
            </a:r>
            <a:endParaRPr b="1" i="0" sz="3600" u="none" cap="none" strike="noStrike">
              <a:solidFill>
                <a:schemeClr val="lt1"/>
              </a:solidFill>
              <a:latin typeface="Calibri"/>
              <a:ea typeface="Calibri"/>
              <a:cs typeface="Calibri"/>
              <a:sym typeface="Calibri"/>
            </a:endParaRPr>
          </a:p>
        </p:txBody>
      </p:sp>
      <p:sp>
        <p:nvSpPr>
          <p:cNvPr id="127" name="Google Shape;127;p5"/>
          <p:cNvSpPr txBox="1"/>
          <p:nvPr/>
        </p:nvSpPr>
        <p:spPr>
          <a:xfrm>
            <a:off x="0" y="930811"/>
            <a:ext cx="1219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5.ADIM : Basic’e tıklayalım.</a:t>
            </a:r>
            <a:endParaRPr/>
          </a:p>
        </p:txBody>
      </p:sp>
      <p:pic>
        <p:nvPicPr>
          <p:cNvPr id="128" name="Google Shape;128;p5"/>
          <p:cNvPicPr preferRelativeResize="0"/>
          <p:nvPr/>
        </p:nvPicPr>
        <p:blipFill rotWithShape="1">
          <a:blip r:embed="rId4">
            <a:alphaModFix/>
          </a:blip>
          <a:srcRect b="0" l="0" r="0" t="0"/>
          <a:stretch/>
        </p:blipFill>
        <p:spPr>
          <a:xfrm>
            <a:off x="2586182" y="1454031"/>
            <a:ext cx="6605669" cy="5271832"/>
          </a:xfrm>
          <a:prstGeom prst="rect">
            <a:avLst/>
          </a:prstGeom>
          <a:noFill/>
          <a:ln>
            <a:noFill/>
          </a:ln>
        </p:spPr>
      </p:pic>
      <p:sp>
        <p:nvSpPr>
          <p:cNvPr id="129" name="Google Shape;129;p5"/>
          <p:cNvSpPr/>
          <p:nvPr/>
        </p:nvSpPr>
        <p:spPr>
          <a:xfrm>
            <a:off x="2844800" y="2942253"/>
            <a:ext cx="2068945" cy="2137747"/>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526" name="Shape 526"/>
        <p:cNvGrpSpPr/>
        <p:nvPr/>
      </p:nvGrpSpPr>
      <p:grpSpPr>
        <a:xfrm>
          <a:off x="0" y="0"/>
          <a:ext cx="0" cy="0"/>
          <a:chOff x="0" y="0"/>
          <a:chExt cx="0" cy="0"/>
        </a:xfrm>
      </p:grpSpPr>
      <p:pic>
        <p:nvPicPr>
          <p:cNvPr id="527" name="Google Shape;527;p50"/>
          <p:cNvPicPr preferRelativeResize="0"/>
          <p:nvPr/>
        </p:nvPicPr>
        <p:blipFill rotWithShape="1">
          <a:blip r:embed="rId3">
            <a:alphaModFix/>
          </a:blip>
          <a:srcRect b="0" l="0" r="0" t="0"/>
          <a:stretch/>
        </p:blipFill>
        <p:spPr>
          <a:xfrm>
            <a:off x="2567709" y="1438698"/>
            <a:ext cx="6817279" cy="5084349"/>
          </a:xfrm>
          <a:prstGeom prst="rect">
            <a:avLst/>
          </a:prstGeom>
          <a:noFill/>
          <a:ln>
            <a:noFill/>
          </a:ln>
        </p:spPr>
      </p:pic>
      <p:pic>
        <p:nvPicPr>
          <p:cNvPr id="528" name="Google Shape;528;p50"/>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529" name="Google Shape;529;p50"/>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530" name="Google Shape;530;p50"/>
          <p:cNvSpPr txBox="1"/>
          <p:nvPr/>
        </p:nvSpPr>
        <p:spPr>
          <a:xfrm>
            <a:off x="204558" y="701973"/>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22.ADIM : “AdventureWorks2019” veri tabanının solundaki “+” işaretine tıklayarak ve daha sonra “Tables” folderına tıklayarak tablolarımızın geldiğini görürüz. </a:t>
            </a:r>
            <a:endParaRPr/>
          </a:p>
        </p:txBody>
      </p:sp>
      <p:sp>
        <p:nvSpPr>
          <p:cNvPr id="531" name="Google Shape;531;p50"/>
          <p:cNvSpPr/>
          <p:nvPr/>
        </p:nvSpPr>
        <p:spPr>
          <a:xfrm>
            <a:off x="2706254" y="2636236"/>
            <a:ext cx="3666837" cy="3819982"/>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535" name="Shape 535"/>
        <p:cNvGrpSpPr/>
        <p:nvPr/>
      </p:nvGrpSpPr>
      <p:grpSpPr>
        <a:xfrm>
          <a:off x="0" y="0"/>
          <a:ext cx="0" cy="0"/>
          <a:chOff x="0" y="0"/>
          <a:chExt cx="0" cy="0"/>
        </a:xfrm>
      </p:grpSpPr>
      <p:pic>
        <p:nvPicPr>
          <p:cNvPr id="536" name="Google Shape;536;p51"/>
          <p:cNvPicPr preferRelativeResize="0"/>
          <p:nvPr/>
        </p:nvPicPr>
        <p:blipFill rotWithShape="1">
          <a:blip r:embed="rId3">
            <a:alphaModFix/>
          </a:blip>
          <a:srcRect b="0" l="0" r="0" t="0"/>
          <a:stretch/>
        </p:blipFill>
        <p:spPr>
          <a:xfrm>
            <a:off x="72478" y="1465501"/>
            <a:ext cx="12047044" cy="4624308"/>
          </a:xfrm>
          <a:prstGeom prst="rect">
            <a:avLst/>
          </a:prstGeom>
          <a:noFill/>
          <a:ln>
            <a:noFill/>
          </a:ln>
          <a:effectLst>
            <a:outerShdw blurRad="63500" sx="102000" rotWithShape="0" algn="ctr" sy="102000">
              <a:srgbClr val="000000">
                <a:alpha val="40000"/>
              </a:srgbClr>
            </a:outerShdw>
          </a:effectLst>
        </p:spPr>
      </p:pic>
      <p:pic>
        <p:nvPicPr>
          <p:cNvPr id="537" name="Google Shape;537;p51"/>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538" name="Google Shape;538;p51"/>
          <p:cNvSpPr txBox="1"/>
          <p:nvPr/>
        </p:nvSpPr>
        <p:spPr>
          <a:xfrm>
            <a:off x="0" y="0"/>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Montserrat"/>
                <a:ea typeface="Montserrat"/>
                <a:cs typeface="Montserrat"/>
                <a:sym typeface="Montserrat"/>
              </a:rPr>
              <a:t>ÖRNEK VERİ TABANI YÜKLEMESİ</a:t>
            </a:r>
            <a:endParaRPr b="1" sz="3600">
              <a:solidFill>
                <a:schemeClr val="lt1"/>
              </a:solidFill>
              <a:latin typeface="Calibri"/>
              <a:ea typeface="Calibri"/>
              <a:cs typeface="Calibri"/>
              <a:sym typeface="Calibri"/>
            </a:endParaRPr>
          </a:p>
        </p:txBody>
      </p:sp>
      <p:sp>
        <p:nvSpPr>
          <p:cNvPr id="539" name="Google Shape;539;p51"/>
          <p:cNvSpPr txBox="1"/>
          <p:nvPr/>
        </p:nvSpPr>
        <p:spPr>
          <a:xfrm>
            <a:off x="204558" y="701973"/>
            <a:ext cx="1178288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Calibri"/>
                <a:ea typeface="Calibri"/>
                <a:cs typeface="Calibri"/>
                <a:sym typeface="Calibri"/>
              </a:rPr>
              <a:t>23.ADIM : Kırmızı kutudaki alanda “AdventureWorks2019” veri tabanını seçip, daha sonra aşağıdaki kodu yazıp mavi kutucuğun içindeki “Execute” düğmesine basarsak, aşağıdaki gibi tablomuzdaki veriler gelecektir.  </a:t>
            </a:r>
            <a:endParaRPr/>
          </a:p>
        </p:txBody>
      </p:sp>
      <p:sp>
        <p:nvSpPr>
          <p:cNvPr id="540" name="Google Shape;540;p51"/>
          <p:cNvSpPr/>
          <p:nvPr/>
        </p:nvSpPr>
        <p:spPr>
          <a:xfrm>
            <a:off x="517236" y="1631782"/>
            <a:ext cx="1359105" cy="280146"/>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51"/>
          <p:cNvSpPr/>
          <p:nvPr/>
        </p:nvSpPr>
        <p:spPr>
          <a:xfrm>
            <a:off x="1911930" y="1650254"/>
            <a:ext cx="655782" cy="280146"/>
          </a:xfrm>
          <a:prstGeom prst="rect">
            <a:avLst/>
          </a:prstGeom>
          <a:noFill/>
          <a:ln cap="flat" cmpd="sng" w="571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33" name="Shape 133"/>
        <p:cNvGrpSpPr/>
        <p:nvPr/>
      </p:nvGrpSpPr>
      <p:grpSpPr>
        <a:xfrm>
          <a:off x="0" y="0"/>
          <a:ext cx="0" cy="0"/>
          <a:chOff x="0" y="0"/>
          <a:chExt cx="0" cy="0"/>
        </a:xfrm>
      </p:grpSpPr>
      <p:pic>
        <p:nvPicPr>
          <p:cNvPr id="134" name="Google Shape;134;p6"/>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135" name="Google Shape;135;p6"/>
          <p:cNvSpPr txBox="1"/>
          <p:nvPr/>
        </p:nvSpPr>
        <p:spPr>
          <a:xfrm>
            <a:off x="1645920" y="0"/>
            <a:ext cx="899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SQL SERVER 2022 KURULUMU</a:t>
            </a:r>
            <a:endParaRPr b="1" i="0" sz="3600" u="none" cap="none" strike="noStrike">
              <a:solidFill>
                <a:schemeClr val="lt1"/>
              </a:solidFill>
              <a:latin typeface="Calibri"/>
              <a:ea typeface="Calibri"/>
              <a:cs typeface="Calibri"/>
              <a:sym typeface="Calibri"/>
            </a:endParaRPr>
          </a:p>
        </p:txBody>
      </p:sp>
      <p:sp>
        <p:nvSpPr>
          <p:cNvPr id="136" name="Google Shape;136;p6"/>
          <p:cNvSpPr txBox="1"/>
          <p:nvPr/>
        </p:nvSpPr>
        <p:spPr>
          <a:xfrm>
            <a:off x="0" y="859691"/>
            <a:ext cx="1219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6.ADIM : “Accept”e basıyoruz.</a:t>
            </a:r>
            <a:endParaRPr/>
          </a:p>
        </p:txBody>
      </p:sp>
      <p:pic>
        <p:nvPicPr>
          <p:cNvPr id="137" name="Google Shape;137;p6"/>
          <p:cNvPicPr preferRelativeResize="0"/>
          <p:nvPr/>
        </p:nvPicPr>
        <p:blipFill rotWithShape="1">
          <a:blip r:embed="rId4">
            <a:alphaModFix/>
          </a:blip>
          <a:srcRect b="0" l="0" r="0" t="0"/>
          <a:stretch/>
        </p:blipFill>
        <p:spPr>
          <a:xfrm>
            <a:off x="2876858" y="1406385"/>
            <a:ext cx="6529724" cy="5247572"/>
          </a:xfrm>
          <a:prstGeom prst="rect">
            <a:avLst/>
          </a:prstGeom>
          <a:noFill/>
          <a:ln>
            <a:noFill/>
          </a:ln>
        </p:spPr>
      </p:pic>
      <p:sp>
        <p:nvSpPr>
          <p:cNvPr id="138" name="Google Shape;138;p6"/>
          <p:cNvSpPr/>
          <p:nvPr/>
        </p:nvSpPr>
        <p:spPr>
          <a:xfrm>
            <a:off x="8197542" y="6121342"/>
            <a:ext cx="1117600" cy="436476"/>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42" name="Shape 142"/>
        <p:cNvGrpSpPr/>
        <p:nvPr/>
      </p:nvGrpSpPr>
      <p:grpSpPr>
        <a:xfrm>
          <a:off x="0" y="0"/>
          <a:ext cx="0" cy="0"/>
          <a:chOff x="0" y="0"/>
          <a:chExt cx="0" cy="0"/>
        </a:xfrm>
      </p:grpSpPr>
      <p:pic>
        <p:nvPicPr>
          <p:cNvPr id="143" name="Google Shape;143;p7"/>
          <p:cNvPicPr preferRelativeResize="0"/>
          <p:nvPr/>
        </p:nvPicPr>
        <p:blipFill rotWithShape="1">
          <a:blip r:embed="rId3">
            <a:alphaModFix/>
          </a:blip>
          <a:srcRect b="0" l="0" r="0" t="0"/>
          <a:stretch/>
        </p:blipFill>
        <p:spPr>
          <a:xfrm>
            <a:off x="2762318" y="1453995"/>
            <a:ext cx="6758804" cy="5330114"/>
          </a:xfrm>
          <a:prstGeom prst="rect">
            <a:avLst/>
          </a:prstGeom>
          <a:noFill/>
          <a:ln>
            <a:noFill/>
          </a:ln>
        </p:spPr>
      </p:pic>
      <p:pic>
        <p:nvPicPr>
          <p:cNvPr id="144" name="Google Shape;144;p7"/>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145" name="Google Shape;145;p7"/>
          <p:cNvSpPr txBox="1"/>
          <p:nvPr/>
        </p:nvSpPr>
        <p:spPr>
          <a:xfrm>
            <a:off x="1645920" y="0"/>
            <a:ext cx="899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SQL SERVER 2022 KURULUMU</a:t>
            </a:r>
            <a:endParaRPr b="1" i="0" sz="3600" u="none" cap="none" strike="noStrike">
              <a:solidFill>
                <a:schemeClr val="lt1"/>
              </a:solidFill>
              <a:latin typeface="Calibri"/>
              <a:ea typeface="Calibri"/>
              <a:cs typeface="Calibri"/>
              <a:sym typeface="Calibri"/>
            </a:endParaRPr>
          </a:p>
        </p:txBody>
      </p:sp>
      <p:sp>
        <p:nvSpPr>
          <p:cNvPr id="146" name="Google Shape;146;p7"/>
          <p:cNvSpPr txBox="1"/>
          <p:nvPr/>
        </p:nvSpPr>
        <p:spPr>
          <a:xfrm>
            <a:off x="0" y="859691"/>
            <a:ext cx="1219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7.ADIM : Yüklenmesini istediğimiz bir folder seçelim ve Install diyelim.</a:t>
            </a:r>
            <a:endParaRPr/>
          </a:p>
        </p:txBody>
      </p:sp>
      <p:sp>
        <p:nvSpPr>
          <p:cNvPr id="147" name="Google Shape;147;p7"/>
          <p:cNvSpPr/>
          <p:nvPr/>
        </p:nvSpPr>
        <p:spPr>
          <a:xfrm>
            <a:off x="8273011" y="6330627"/>
            <a:ext cx="1056640" cy="327239"/>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8" name="Google Shape;148;p7"/>
          <p:cNvSpPr/>
          <p:nvPr/>
        </p:nvSpPr>
        <p:spPr>
          <a:xfrm>
            <a:off x="2845723" y="3021427"/>
            <a:ext cx="4349404" cy="617699"/>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52" name="Shape 152"/>
        <p:cNvGrpSpPr/>
        <p:nvPr/>
      </p:nvGrpSpPr>
      <p:grpSpPr>
        <a:xfrm>
          <a:off x="0" y="0"/>
          <a:ext cx="0" cy="0"/>
          <a:chOff x="0" y="0"/>
          <a:chExt cx="0" cy="0"/>
        </a:xfrm>
      </p:grpSpPr>
      <p:pic>
        <p:nvPicPr>
          <p:cNvPr id="153" name="Google Shape;153;p8"/>
          <p:cNvPicPr preferRelativeResize="0"/>
          <p:nvPr/>
        </p:nvPicPr>
        <p:blipFill rotWithShape="1">
          <a:blip r:embed="rId3">
            <a:alphaModFix/>
          </a:blip>
          <a:srcRect b="0" l="0" r="0" t="0"/>
          <a:stretch/>
        </p:blipFill>
        <p:spPr>
          <a:xfrm>
            <a:off x="10769600" y="5802328"/>
            <a:ext cx="1277444" cy="851629"/>
          </a:xfrm>
          <a:prstGeom prst="rect">
            <a:avLst/>
          </a:prstGeom>
          <a:noFill/>
          <a:ln>
            <a:noFill/>
          </a:ln>
        </p:spPr>
      </p:pic>
      <p:sp>
        <p:nvSpPr>
          <p:cNvPr id="154" name="Google Shape;154;p8"/>
          <p:cNvSpPr txBox="1"/>
          <p:nvPr/>
        </p:nvSpPr>
        <p:spPr>
          <a:xfrm>
            <a:off x="1645920" y="0"/>
            <a:ext cx="899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SQL SERVER 2022 KURULUMU</a:t>
            </a:r>
            <a:endParaRPr b="1" i="0" sz="3600" u="none" cap="none" strike="noStrike">
              <a:solidFill>
                <a:schemeClr val="lt1"/>
              </a:solidFill>
              <a:latin typeface="Calibri"/>
              <a:ea typeface="Calibri"/>
              <a:cs typeface="Calibri"/>
              <a:sym typeface="Calibri"/>
            </a:endParaRPr>
          </a:p>
        </p:txBody>
      </p:sp>
      <p:sp>
        <p:nvSpPr>
          <p:cNvPr id="155" name="Google Shape;155;p8"/>
          <p:cNvSpPr txBox="1"/>
          <p:nvPr/>
        </p:nvSpPr>
        <p:spPr>
          <a:xfrm>
            <a:off x="-223520" y="753011"/>
            <a:ext cx="1219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8.ADIM : Yüklememiz başladı ☺</a:t>
            </a:r>
            <a:endParaRPr b="1" i="0" sz="2800" u="none" cap="none" strike="noStrike">
              <a:solidFill>
                <a:schemeClr val="lt1"/>
              </a:solidFill>
              <a:latin typeface="Calibri"/>
              <a:ea typeface="Calibri"/>
              <a:cs typeface="Calibri"/>
              <a:sym typeface="Calibri"/>
            </a:endParaRPr>
          </a:p>
        </p:txBody>
      </p:sp>
      <p:pic>
        <p:nvPicPr>
          <p:cNvPr id="156" name="Google Shape;156;p8"/>
          <p:cNvPicPr preferRelativeResize="0"/>
          <p:nvPr/>
        </p:nvPicPr>
        <p:blipFill rotWithShape="1">
          <a:blip r:embed="rId4">
            <a:alphaModFix/>
          </a:blip>
          <a:srcRect b="0" l="0" r="0" t="0"/>
          <a:stretch/>
        </p:blipFill>
        <p:spPr>
          <a:xfrm>
            <a:off x="2650836" y="1382911"/>
            <a:ext cx="6708358" cy="51852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46232"/>
        </a:solidFill>
      </p:bgPr>
    </p:bg>
    <p:spTree>
      <p:nvGrpSpPr>
        <p:cNvPr id="160" name="Shape 160"/>
        <p:cNvGrpSpPr/>
        <p:nvPr/>
      </p:nvGrpSpPr>
      <p:grpSpPr>
        <a:xfrm>
          <a:off x="0" y="0"/>
          <a:ext cx="0" cy="0"/>
          <a:chOff x="0" y="0"/>
          <a:chExt cx="0" cy="0"/>
        </a:xfrm>
      </p:grpSpPr>
      <p:pic>
        <p:nvPicPr>
          <p:cNvPr id="161" name="Google Shape;161;p9"/>
          <p:cNvPicPr preferRelativeResize="0"/>
          <p:nvPr/>
        </p:nvPicPr>
        <p:blipFill rotWithShape="1">
          <a:blip r:embed="rId3">
            <a:alphaModFix/>
          </a:blip>
          <a:srcRect b="0" l="0" r="0" t="0"/>
          <a:stretch/>
        </p:blipFill>
        <p:spPr>
          <a:xfrm>
            <a:off x="2696618" y="1382911"/>
            <a:ext cx="6798764" cy="5324007"/>
          </a:xfrm>
          <a:prstGeom prst="rect">
            <a:avLst/>
          </a:prstGeom>
          <a:noFill/>
          <a:ln>
            <a:noFill/>
          </a:ln>
        </p:spPr>
      </p:pic>
      <p:pic>
        <p:nvPicPr>
          <p:cNvPr id="162" name="Google Shape;162;p9"/>
          <p:cNvPicPr preferRelativeResize="0"/>
          <p:nvPr/>
        </p:nvPicPr>
        <p:blipFill rotWithShape="1">
          <a:blip r:embed="rId4">
            <a:alphaModFix/>
          </a:blip>
          <a:srcRect b="0" l="0" r="0" t="0"/>
          <a:stretch/>
        </p:blipFill>
        <p:spPr>
          <a:xfrm>
            <a:off x="10769600" y="5802328"/>
            <a:ext cx="1277444" cy="851629"/>
          </a:xfrm>
          <a:prstGeom prst="rect">
            <a:avLst/>
          </a:prstGeom>
          <a:noFill/>
          <a:ln>
            <a:noFill/>
          </a:ln>
        </p:spPr>
      </p:pic>
      <p:sp>
        <p:nvSpPr>
          <p:cNvPr id="163" name="Google Shape;163;p9"/>
          <p:cNvSpPr txBox="1"/>
          <p:nvPr/>
        </p:nvSpPr>
        <p:spPr>
          <a:xfrm>
            <a:off x="1645920" y="0"/>
            <a:ext cx="8991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SQL SERVER 2022 KURULUMU</a:t>
            </a:r>
            <a:endParaRPr b="1" i="0" sz="3600" u="none" cap="none" strike="noStrike">
              <a:solidFill>
                <a:schemeClr val="lt1"/>
              </a:solidFill>
              <a:latin typeface="Calibri"/>
              <a:ea typeface="Calibri"/>
              <a:cs typeface="Calibri"/>
              <a:sym typeface="Calibri"/>
            </a:endParaRPr>
          </a:p>
        </p:txBody>
      </p:sp>
      <p:sp>
        <p:nvSpPr>
          <p:cNvPr id="164" name="Google Shape;164;p9"/>
          <p:cNvSpPr txBox="1"/>
          <p:nvPr/>
        </p:nvSpPr>
        <p:spPr>
          <a:xfrm>
            <a:off x="-223520" y="753011"/>
            <a:ext cx="12192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9.ADIM : SQL SERVER 2022 yüklememiz bitti.</a:t>
            </a:r>
            <a:endParaRPr/>
          </a:p>
        </p:txBody>
      </p:sp>
      <p:sp>
        <p:nvSpPr>
          <p:cNvPr id="165" name="Google Shape;165;p9"/>
          <p:cNvSpPr/>
          <p:nvPr/>
        </p:nvSpPr>
        <p:spPr>
          <a:xfrm>
            <a:off x="2820785" y="2574592"/>
            <a:ext cx="3972560" cy="334787"/>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2022-06-30T10:20:53Z</dcterms:created>
  <dc:creator>onur</dc:creator>
</cp:coreProperties>
</file>